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540" r:id="rId2"/>
    <p:sldId id="257" r:id="rId3"/>
    <p:sldId id="266" r:id="rId4"/>
    <p:sldId id="267" r:id="rId5"/>
    <p:sldId id="541" r:id="rId6"/>
    <p:sldId id="268" r:id="rId7"/>
    <p:sldId id="482" r:id="rId8"/>
    <p:sldId id="536" r:id="rId9"/>
    <p:sldId id="538" r:id="rId10"/>
    <p:sldId id="427" r:id="rId11"/>
    <p:sldId id="258" r:id="rId12"/>
    <p:sldId id="430" r:id="rId13"/>
    <p:sldId id="431" r:id="rId14"/>
    <p:sldId id="537" r:id="rId15"/>
    <p:sldId id="420" r:id="rId16"/>
    <p:sldId id="481" r:id="rId17"/>
    <p:sldId id="483" r:id="rId18"/>
    <p:sldId id="472" r:id="rId19"/>
    <p:sldId id="542" r:id="rId20"/>
    <p:sldId id="433" r:id="rId21"/>
    <p:sldId id="259" r:id="rId22"/>
    <p:sldId id="265" r:id="rId23"/>
    <p:sldId id="3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7"/>
    <p:restoredTop sz="94639"/>
  </p:normalViewPr>
  <p:slideViewPr>
    <p:cSldViewPr snapToGrid="0" snapToObjects="1">
      <p:cViewPr varScale="1">
        <p:scale>
          <a:sx n="115" d="100"/>
          <a:sy n="115" d="100"/>
        </p:scale>
        <p:origin x="232" y="10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collections in multiple standards evaluated with rubrics created from conceptual linking</a:t>
            </a:r>
          </a:p>
        </p:txBody>
      </p:sp>
      <p:sp>
        <p:nvSpPr>
          <p:cNvPr id="4" name="Slide Number Placeholder 3"/>
          <p:cNvSpPr>
            <a:spLocks noGrp="1"/>
          </p:cNvSpPr>
          <p:nvPr>
            <p:ph type="sldNum" sz="quarter" idx="10"/>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3832531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driven improvement removes the bias of the team, allowing resources to go to those with the most underserved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148326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standards, metadata providers, and records describing different types of resources can have a separate communities recommendation applied and the results can be compared</a:t>
            </a:r>
          </a:p>
        </p:txBody>
      </p:sp>
      <p:sp>
        <p:nvSpPr>
          <p:cNvPr id="4" name="Slide Number Placeholder 3"/>
          <p:cNvSpPr>
            <a:spLocks noGrp="1"/>
          </p:cNvSpPr>
          <p:nvPr>
            <p:ph type="sldNum" sz="quarter" idx="10"/>
          </p:nvPr>
        </p:nvSpPr>
        <p:spPr/>
        <p:txBody>
          <a:bodyPr/>
          <a:lstStyle/>
          <a:p>
            <a:fld id="{D3706786-8FB8-DC45-9220-44C578B8F041}" type="slidenum">
              <a:rPr lang="en-US" smtClean="0"/>
              <a:t>14</a:t>
            </a:fld>
            <a:endParaRPr lang="en-US"/>
          </a:p>
        </p:txBody>
      </p:sp>
    </p:spTree>
    <p:extLst>
      <p:ext uri="{BB962C8B-B14F-4D97-AF65-F5344CB8AC3E}">
        <p14:creationId xmlns:p14="http://schemas.microsoft.com/office/powerpoint/2010/main" val="2924823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standard. Cells are filled with a color or a percentage. The percentage is how many records in the sample set contain that concept. Links to the recommendation and the concepts are included.</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standard contains but is not in any record in the sample set for that standard. Red represents a concept missing from the standard. The table is intended to show not only how complete a standard is for a recommendation, as well as how complete the records are with respect to the standard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44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for making decisions on how to improve a record</a:t>
            </a:r>
          </a:p>
        </p:txBody>
      </p:sp>
      <p:sp>
        <p:nvSpPr>
          <p:cNvPr id="4" name="Slide Number Placeholder 3"/>
          <p:cNvSpPr>
            <a:spLocks noGrp="1"/>
          </p:cNvSpPr>
          <p:nvPr>
            <p:ph type="sldNum" sz="quarter" idx="10"/>
          </p:nvPr>
        </p:nvSpPr>
        <p:spPr/>
        <p:txBody>
          <a:bodyPr/>
          <a:lstStyle/>
          <a:p>
            <a:fld id="{D3706786-8FB8-DC45-9220-44C578B8F041}" type="slidenum">
              <a:rPr lang="en-US" smtClean="0"/>
              <a:t>16</a:t>
            </a:fld>
            <a:endParaRPr lang="en-US"/>
          </a:p>
        </p:txBody>
      </p:sp>
    </p:spTree>
    <p:extLst>
      <p:ext uri="{BB962C8B-B14F-4D97-AF65-F5344CB8AC3E}">
        <p14:creationId xmlns:p14="http://schemas.microsoft.com/office/powerpoint/2010/main" val="155631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within a collection</a:t>
            </a:r>
          </a:p>
        </p:txBody>
      </p:sp>
      <p:sp>
        <p:nvSpPr>
          <p:cNvPr id="4" name="Slide Number Placeholder 3"/>
          <p:cNvSpPr>
            <a:spLocks noGrp="1"/>
          </p:cNvSpPr>
          <p:nvPr>
            <p:ph type="sldNum" sz="quarter" idx="10"/>
          </p:nvPr>
        </p:nvSpPr>
        <p:spPr/>
        <p:txBody>
          <a:bodyPr/>
          <a:lstStyle/>
          <a:p>
            <a:fld id="{D3706786-8FB8-DC45-9220-44C578B8F041}" type="slidenum">
              <a:rPr lang="en-US" smtClean="0"/>
              <a:t>17</a:t>
            </a:fld>
            <a:endParaRPr lang="en-US"/>
          </a:p>
        </p:txBody>
      </p:sp>
    </p:spTree>
    <p:extLst>
      <p:ext uri="{BB962C8B-B14F-4D97-AF65-F5344CB8AC3E}">
        <p14:creationId xmlns:p14="http://schemas.microsoft.com/office/powerpoint/2010/main" val="196244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charset="-128"/>
              </a:rPr>
              <a:t>A real world example. Metadata improvement iterations</a:t>
            </a: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18</a:t>
            </a:fld>
            <a:endParaRPr lang="en-US" altLang="en-US">
              <a:latin typeface="Calibri" charset="0"/>
            </a:endParaRPr>
          </a:p>
        </p:txBody>
      </p:sp>
    </p:spTree>
    <p:extLst>
      <p:ext uri="{BB962C8B-B14F-4D97-AF65-F5344CB8AC3E}">
        <p14:creationId xmlns:p14="http://schemas.microsoft.com/office/powerpoint/2010/main" val="3039891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improvement over time: Niwot Ridge LTER</a:t>
            </a:r>
          </a:p>
        </p:txBody>
      </p:sp>
      <p:sp>
        <p:nvSpPr>
          <p:cNvPr id="4" name="Slide Number Placeholder 3"/>
          <p:cNvSpPr>
            <a:spLocks noGrp="1"/>
          </p:cNvSpPr>
          <p:nvPr>
            <p:ph type="sldNum" sz="quarter" idx="10"/>
          </p:nvPr>
        </p:nvSpPr>
        <p:spPr/>
        <p:txBody>
          <a:bodyPr/>
          <a:lstStyle/>
          <a:p>
            <a:fld id="{D3706786-8FB8-DC45-9220-44C578B8F041}" type="slidenum">
              <a:rPr lang="en-US" smtClean="0"/>
              <a:t>19</a:t>
            </a:fld>
            <a:endParaRPr lang="en-US"/>
          </a:p>
        </p:txBody>
      </p:sp>
    </p:spTree>
    <p:extLst>
      <p:ext uri="{BB962C8B-B14F-4D97-AF65-F5344CB8AC3E}">
        <p14:creationId xmlns:p14="http://schemas.microsoft.com/office/powerpoint/2010/main" val="300511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solution isn’t just technical</a:t>
            </a:r>
          </a:p>
        </p:txBody>
      </p:sp>
      <p:sp>
        <p:nvSpPr>
          <p:cNvPr id="4" name="Slide Number Placeholder 3"/>
          <p:cNvSpPr>
            <a:spLocks noGrp="1"/>
          </p:cNvSpPr>
          <p:nvPr>
            <p:ph type="sldNum" sz="quarter" idx="10"/>
          </p:nvPr>
        </p:nvSpPr>
        <p:spPr/>
        <p:txBody>
          <a:bodyPr/>
          <a:lstStyle/>
          <a:p>
            <a:fld id="{D3706786-8FB8-DC45-9220-44C578B8F041}" type="slidenum">
              <a:rPr lang="en-US" smtClean="0"/>
              <a:t>20</a:t>
            </a:fld>
            <a:endParaRPr lang="en-US"/>
          </a:p>
        </p:txBody>
      </p:sp>
    </p:spTree>
    <p:extLst>
      <p:ext uri="{BB962C8B-B14F-4D97-AF65-F5344CB8AC3E}">
        <p14:creationId xmlns:p14="http://schemas.microsoft.com/office/powerpoint/2010/main" val="335337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and trends that can be leveraged </a:t>
            </a:r>
          </a:p>
        </p:txBody>
      </p:sp>
      <p:sp>
        <p:nvSpPr>
          <p:cNvPr id="4" name="Slide Number Placeholder 3"/>
          <p:cNvSpPr>
            <a:spLocks noGrp="1"/>
          </p:cNvSpPr>
          <p:nvPr>
            <p:ph type="sldNum" sz="quarter" idx="10"/>
          </p:nvPr>
        </p:nvSpPr>
        <p:spPr/>
        <p:txBody>
          <a:bodyPr/>
          <a:lstStyle/>
          <a:p>
            <a:fld id="{D3706786-8FB8-DC45-9220-44C578B8F041}" type="slidenum">
              <a:rPr lang="en-US" smtClean="0"/>
              <a:t>21</a:t>
            </a:fld>
            <a:endParaRPr lang="en-US"/>
          </a:p>
        </p:txBody>
      </p:sp>
    </p:spTree>
    <p:extLst>
      <p:ext uri="{BB962C8B-B14F-4D97-AF65-F5344CB8AC3E}">
        <p14:creationId xmlns:p14="http://schemas.microsoft.com/office/powerpoint/2010/main" val="330640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improvement through the lifecycle</a:t>
            </a:r>
          </a:p>
        </p:txBody>
      </p:sp>
      <p:sp>
        <p:nvSpPr>
          <p:cNvPr id="4" name="Slide Number Placeholder 3"/>
          <p:cNvSpPr>
            <a:spLocks noGrp="1"/>
          </p:cNvSpPr>
          <p:nvPr>
            <p:ph type="sldNum" sz="quarter" idx="10"/>
          </p:nvPr>
        </p:nvSpPr>
        <p:spPr/>
        <p:txBody>
          <a:bodyPr/>
          <a:lstStyle/>
          <a:p>
            <a:fld id="{D3706786-8FB8-DC45-9220-44C578B8F041}" type="slidenum">
              <a:rPr lang="en-US" smtClean="0"/>
              <a:t>3</a:t>
            </a:fld>
            <a:endParaRPr lang="en-US"/>
          </a:p>
        </p:txBody>
      </p:sp>
    </p:spTree>
    <p:extLst>
      <p:ext uri="{BB962C8B-B14F-4D97-AF65-F5344CB8AC3E}">
        <p14:creationId xmlns:p14="http://schemas.microsoft.com/office/powerpoint/2010/main" val="299037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Earth science is a privileged example of diverse needs. The lessons learned can be applied to very different communities and individuals with their own sets </a:t>
            </a:r>
            <a:r>
              <a:rPr lang="en-US"/>
              <a:t>of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22</a:t>
            </a:fld>
            <a:endParaRPr lang="en-US"/>
          </a:p>
        </p:txBody>
      </p:sp>
    </p:spTree>
    <p:extLst>
      <p:ext uri="{BB962C8B-B14F-4D97-AF65-F5344CB8AC3E}">
        <p14:creationId xmlns:p14="http://schemas.microsoft.com/office/powerpoint/2010/main" val="103393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add the voices of the underserved to the metadata for digital objects in a collection?</a:t>
            </a:r>
          </a:p>
        </p:txBody>
      </p:sp>
      <p:sp>
        <p:nvSpPr>
          <p:cNvPr id="4" name="Slide Number Placeholder 3"/>
          <p:cNvSpPr>
            <a:spLocks noGrp="1"/>
          </p:cNvSpPr>
          <p:nvPr>
            <p:ph type="sldNum" sz="quarter" idx="10"/>
          </p:nvPr>
        </p:nvSpPr>
        <p:spPr/>
        <p:txBody>
          <a:bodyPr/>
          <a:lstStyle/>
          <a:p>
            <a:fld id="{D3706786-8FB8-DC45-9220-44C578B8F041}" type="slidenum">
              <a:rPr lang="en-US" smtClean="0"/>
              <a:t>5</a:t>
            </a:fld>
            <a:endParaRPr lang="en-US"/>
          </a:p>
        </p:txBody>
      </p:sp>
    </p:spTree>
    <p:extLst>
      <p:ext uri="{BB962C8B-B14F-4D97-AF65-F5344CB8AC3E}">
        <p14:creationId xmlns:p14="http://schemas.microsoft.com/office/powerpoint/2010/main" val="163423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concrete example of different user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6</a:t>
            </a:fld>
            <a:endParaRPr lang="en-US"/>
          </a:p>
        </p:txBody>
      </p:sp>
    </p:spTree>
    <p:extLst>
      <p:ext uri="{BB962C8B-B14F-4D97-AF65-F5344CB8AC3E}">
        <p14:creationId xmlns:p14="http://schemas.microsoft.com/office/powerpoint/2010/main" val="69142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 variety of standards and metadata needs</a:t>
            </a:r>
          </a:p>
        </p:txBody>
      </p:sp>
      <p:sp>
        <p:nvSpPr>
          <p:cNvPr id="4" name="Slide Number Placeholder 3"/>
          <p:cNvSpPr>
            <a:spLocks noGrp="1"/>
          </p:cNvSpPr>
          <p:nvPr>
            <p:ph type="sldNum" sz="quarter" idx="10"/>
          </p:nvPr>
        </p:nvSpPr>
        <p:spPr/>
        <p:txBody>
          <a:bodyPr/>
          <a:lstStyle/>
          <a:p>
            <a:fld id="{D3706786-8FB8-DC45-9220-44C578B8F041}" type="slidenum">
              <a:rPr lang="en-US" smtClean="0"/>
              <a:t>7</a:t>
            </a:fld>
            <a:endParaRPr lang="en-US"/>
          </a:p>
        </p:txBody>
      </p:sp>
    </p:spTree>
    <p:extLst>
      <p:ext uri="{BB962C8B-B14F-4D97-AF65-F5344CB8AC3E}">
        <p14:creationId xmlns:p14="http://schemas.microsoft.com/office/powerpoint/2010/main" val="183766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community recommendation</a:t>
            </a:r>
          </a:p>
        </p:txBody>
      </p:sp>
      <p:sp>
        <p:nvSpPr>
          <p:cNvPr id="4" name="Slide Number Placeholder 3"/>
          <p:cNvSpPr>
            <a:spLocks noGrp="1"/>
          </p:cNvSpPr>
          <p:nvPr>
            <p:ph type="sldNum" sz="quarter" idx="10"/>
          </p:nvPr>
        </p:nvSpPr>
        <p:spPr/>
        <p:txBody>
          <a:bodyPr/>
          <a:lstStyle/>
          <a:p>
            <a:fld id="{D3706786-8FB8-DC45-9220-44C578B8F041}" type="slidenum">
              <a:rPr lang="en-US" smtClean="0"/>
              <a:t>8</a:t>
            </a:fld>
            <a:endParaRPr lang="en-US"/>
          </a:p>
        </p:txBody>
      </p:sp>
    </p:spTree>
    <p:extLst>
      <p:ext uri="{BB962C8B-B14F-4D97-AF65-F5344CB8AC3E}">
        <p14:creationId xmlns:p14="http://schemas.microsoft.com/office/powerpoint/2010/main" val="325527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link metadata conceptually in an actionable framework </a:t>
            </a:r>
          </a:p>
        </p:txBody>
      </p:sp>
      <p:sp>
        <p:nvSpPr>
          <p:cNvPr id="4" name="Slide Number Placeholder 3"/>
          <p:cNvSpPr>
            <a:spLocks noGrp="1"/>
          </p:cNvSpPr>
          <p:nvPr>
            <p:ph type="sldNum" sz="quarter" idx="10"/>
          </p:nvPr>
        </p:nvSpPr>
        <p:spPr/>
        <p:txBody>
          <a:bodyPr/>
          <a:lstStyle/>
          <a:p>
            <a:fld id="{D3706786-8FB8-DC45-9220-44C578B8F041}" type="slidenum">
              <a:rPr lang="en-US" smtClean="0"/>
              <a:t>9</a:t>
            </a:fld>
            <a:endParaRPr lang="en-US"/>
          </a:p>
        </p:txBody>
      </p:sp>
    </p:spTree>
    <p:extLst>
      <p:ext uri="{BB962C8B-B14F-4D97-AF65-F5344CB8AC3E}">
        <p14:creationId xmlns:p14="http://schemas.microsoft.com/office/powerpoint/2010/main" val="140870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Workflow to identify if a metadata record, collection of records, or records at an organization contains the documentation concepts necessary to satisfy the metadata needs a different community of practice has</a:t>
            </a:r>
          </a:p>
        </p:txBody>
      </p:sp>
      <p:sp>
        <p:nvSpPr>
          <p:cNvPr id="4" name="Slide Number Placeholder 3"/>
          <p:cNvSpPr>
            <a:spLocks noGrp="1"/>
          </p:cNvSpPr>
          <p:nvPr>
            <p:ph type="sldNum" sz="quarter" idx="10"/>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3880135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6/11/18</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en-US"/>
              <a:t>Click to edit Master title style</a:t>
            </a:r>
            <a:endParaRPr/>
          </a:p>
        </p:txBody>
      </p:sp>
      <p:sp>
        <p:nvSpPr>
          <p:cNvPr id="57" name="Shape 5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hape 58"/>
          <p:cNvSpPr>
            <a:spLocks noGrp="1"/>
          </p:cNvSpPr>
          <p:nvPr>
            <p:ph type="sldNum" sz="quarter" idx="2"/>
          </p:nvPr>
        </p:nvSpPr>
        <p:spPr>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425443535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2"/>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github.com/scgordon/mars" TargetMode="Externa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ecoinf.2017.09.00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docs.google.com/spreadsheets/d/1_IByioyFc3S3YmRPVkoLtstiuLs4wxJCFELUJB0Z04U"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_Type" TargetMode="External"/><Relationship Id="rId13" Type="http://schemas.openxmlformats.org/officeDocument/2006/relationships/hyperlink" Target="http://wiki.esipfed.org/index.php/Data_Discovery_(DataCite)#DataCite3.1Recommended" TargetMode="External"/><Relationship Id="rId18" Type="http://schemas.openxmlformats.org/officeDocument/2006/relationships/hyperlink" Target="http://wiki.esipfed.org/index.php/Concepts_Glossary_ISO#Responsible_Party_Identifier" TargetMode="External"/><Relationship Id="rId3" Type="http://schemas.openxmlformats.org/officeDocument/2006/relationships/hyperlink" Target="http://wiki.esipfed.org/index.php/Concepts_Glossary_ISO#Resource_Identifier" TargetMode="External"/><Relationship Id="rId21" Type="http://schemas.openxmlformats.org/officeDocument/2006/relationships/hyperlink" Target="http://wiki.esipfed.org/index.php/Concepts_Glossary_ISO#Abstract" TargetMode="External"/><Relationship Id="rId7" Type="http://schemas.openxmlformats.org/officeDocument/2006/relationships/hyperlink" Target="http://wiki.esipfed.org/index.php/Concepts_Glossary_ISO#Author_-_Originator_Identifier" TargetMode="External"/><Relationship Id="rId12" Type="http://schemas.openxmlformats.org/officeDocument/2006/relationships/hyperlink" Target="http://wiki.esipfed.org/index.php/Concepts_Glossary_ISO#Keyword" TargetMode="External"/><Relationship Id="rId17" Type="http://schemas.openxmlformats.org/officeDocument/2006/relationships/hyperlink" Target="http://wiki.esipfed.org/index.php/Concepts_Glossary_ISO#Responsible_Party_Identifier_Type" TargetMode="External"/><Relationship Id="rId2" Type="http://schemas.openxmlformats.org/officeDocument/2006/relationships/notesSlide" Target="../notesSlides/notesSlide13.xml"/><Relationship Id="rId16" Type="http://schemas.openxmlformats.org/officeDocument/2006/relationships/hyperlink" Target="http://wiki.esipfed.org/index.php/Concepts_Glossary_ISO#Contributor_Role" TargetMode="External"/><Relationship Id="rId20" Type="http://schemas.openxmlformats.org/officeDocument/2006/relationships/hyperlink" Target="http://wiki.esipfed.org/index.php/Concepts_Glossary_ISO#Related_Resource_Identifier"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Author_-_Originator" TargetMode="External"/><Relationship Id="rId11" Type="http://schemas.openxmlformats.org/officeDocument/2006/relationships/hyperlink" Target="http://wiki.esipfed.org/index.php/Concepts_Glossary_ISO#Resource_Creation-Revision_Date" TargetMode="External"/><Relationship Id="rId5" Type="http://schemas.openxmlformats.org/officeDocument/2006/relationships/hyperlink" Target="http://wiki.esipfed.org/index.php/Concepts_Glossary_ISO#Resource_Identifier_Type" TargetMode="External"/><Relationship Id="rId15" Type="http://schemas.openxmlformats.org/officeDocument/2006/relationships/hyperlink" Target="http://wiki.esipfed.org/index.php/Concepts_Glossary_ISO#Contributor_Name" TargetMode="External"/><Relationship Id="rId23" Type="http://schemas.openxmlformats.org/officeDocument/2006/relationships/hyperlink" Target="https://github.com/scgordon/ConceptMining" TargetMode="External"/><Relationship Id="rId10" Type="http://schemas.openxmlformats.org/officeDocument/2006/relationships/hyperlink" Target="http://wiki.esipfed.org/index.php/Concepts_Glossary_ISO#Publisher" TargetMode="External"/><Relationship Id="rId19" Type="http://schemas.openxmlformats.org/officeDocument/2006/relationships/hyperlink" Target="http://wiki.esipfed.org/index.php/Concepts_Glossary_ISO#Resource_Type" TargetMode="External"/><Relationship Id="rId4" Type="http://schemas.openxmlformats.org/officeDocument/2006/relationships/hyperlink" Target="http://wiki.esipfed.org/index.php/Data_Discovery_(DataCite)#DataCite3.1Mandatory" TargetMode="External"/><Relationship Id="rId9" Type="http://schemas.openxmlformats.org/officeDocument/2006/relationships/hyperlink" Target="http://wiki.esipfed.org/index.php/Concepts_Glossary_ISO#Resource_Title" TargetMode="External"/><Relationship Id="rId14" Type="http://schemas.openxmlformats.org/officeDocument/2006/relationships/hyperlink" Target="http://wiki.esipfed.org/index.php/Concepts_Glossary_ISO#Keyword_Vocabulary" TargetMode="External"/><Relationship Id="rId22" Type="http://schemas.openxmlformats.org/officeDocument/2006/relationships/hyperlink" Target="http://wiki.esipfed.org/index.php/Concepts_Glossary_ISO#Spatial_Ext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wiki.esipfed.org/index.php/Category:Documentation_Connections"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yBkxQlgZM26HO-popOzqxAdG9Hc18KBVvmRJy81S2M/edit"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hyperlink" Target="https://github.com/scgordon/MetadataEvaluation/blob/LTERsitesThroughTime/reports/NWT/NWT_Report.xls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jupyter-notebook-beginner-guide.readthedocs.io/en/latest/what_is_jupyter.html" TargetMode="External"/><Relationship Id="rId7" Type="http://schemas.openxmlformats.org/officeDocument/2006/relationships/hyperlink" Target="http://www.nationaldataservice.org/platform/workbench.html"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wholetale.org/runthrough.html" TargetMode="External"/><Relationship Id="rId5" Type="http://schemas.openxmlformats.org/officeDocument/2006/relationships/hyperlink" Target="https://jupyterhub.readthedocs.io/en/stable/" TargetMode="External"/><Relationship Id="rId4" Type="http://schemas.openxmlformats.org/officeDocument/2006/relationships/hyperlink" Target="https://www.rstudio.com/products/rstudi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All_connected_-_geograph.org.uk_-_885485.jpg"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8.xml"/><Relationship Id="rId5" Type="http://schemas.openxmlformats.org/officeDocument/2006/relationships/hyperlink" Target="http://www.github.com/scgordon/mars" TargetMode="External"/><Relationship Id="rId4" Type="http://schemas.openxmlformats.org/officeDocument/2006/relationships/hyperlink" Target="mailto:sean.gordons@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dcc.ac.uk/resources/curation-lifecycle-mode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cadmans.weebly.com/introduction-to-earth-scienc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hyperlink" Target="https://gcmd.nasa.gov/add/difguide/"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F07-3764-4446-85FE-68A64C340718}"/>
              </a:ext>
            </a:extLst>
          </p:cNvPr>
          <p:cNvSpPr>
            <a:spLocks noGrp="1"/>
          </p:cNvSpPr>
          <p:nvPr>
            <p:ph type="title"/>
          </p:nvPr>
        </p:nvSpPr>
        <p:spPr>
          <a:xfrm>
            <a:off x="418011" y="1175167"/>
            <a:ext cx="9396548" cy="783306"/>
          </a:xfrm>
        </p:spPr>
        <p:txBody>
          <a:bodyPr/>
          <a:lstStyle/>
          <a:p>
            <a:r>
              <a:rPr lang="en-US" dirty="0"/>
              <a:t>How do emerging library technologies and trends influence the Metadata Librarian’s work in ensuring long-term, effective, and equitable discovery and access to the Libraries’ digital objects and collections? </a:t>
            </a:r>
          </a:p>
        </p:txBody>
      </p:sp>
      <p:sp>
        <p:nvSpPr>
          <p:cNvPr id="3" name="Text Placeholder 2">
            <a:extLst>
              <a:ext uri="{FF2B5EF4-FFF2-40B4-BE49-F238E27FC236}">
                <a16:creationId xmlns:a16="http://schemas.microsoft.com/office/drawing/2014/main" id="{816F72CA-52B3-6944-926A-14B436B6E851}"/>
              </a:ext>
            </a:extLst>
          </p:cNvPr>
          <p:cNvSpPr>
            <a:spLocks noGrp="1"/>
          </p:cNvSpPr>
          <p:nvPr>
            <p:ph type="body" sz="quarter" idx="11"/>
          </p:nvPr>
        </p:nvSpPr>
        <p:spPr>
          <a:xfrm>
            <a:off x="547872" y="2416623"/>
            <a:ext cx="4232275" cy="457200"/>
          </a:xfrm>
        </p:spPr>
        <p:txBody>
          <a:bodyPr/>
          <a:lstStyle/>
          <a:p>
            <a:endParaRPr lang="en-US" dirty="0"/>
          </a:p>
          <a:p>
            <a:pPr marL="0" indent="0">
              <a:buNone/>
            </a:pPr>
            <a:r>
              <a:rPr lang="en-US" dirty="0"/>
              <a:t>Sean Gordon</a:t>
            </a:r>
          </a:p>
          <a:p>
            <a:pPr marL="0" indent="0">
              <a:buNone/>
            </a:pPr>
            <a:r>
              <a:rPr lang="en-US" dirty="0"/>
              <a:t>13</a:t>
            </a:r>
            <a:r>
              <a:rPr lang="en-US" baseline="30000" dirty="0"/>
              <a:t>th</a:t>
            </a:r>
            <a:r>
              <a:rPr lang="en-US" dirty="0"/>
              <a:t> of June, 2018</a:t>
            </a:r>
          </a:p>
        </p:txBody>
      </p:sp>
      <p:sp>
        <p:nvSpPr>
          <p:cNvPr id="4" name="Rectangle 3">
            <a:extLst>
              <a:ext uri="{FF2B5EF4-FFF2-40B4-BE49-F238E27FC236}">
                <a16:creationId xmlns:a16="http://schemas.microsoft.com/office/drawing/2014/main" id="{22C6670D-3EF2-D447-ACA9-81C214F41E64}"/>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4EA1E3CB-365A-AF48-AE89-67337B064463}"/>
              </a:ext>
            </a:extLst>
          </p:cNvPr>
          <p:cNvSpPr txBox="1"/>
          <p:nvPr/>
        </p:nvSpPr>
        <p:spPr>
          <a:xfrm>
            <a:off x="4783873" y="5174166"/>
            <a:ext cx="5622052" cy="1138773"/>
          </a:xfrm>
          <a:prstGeom prst="rect">
            <a:avLst/>
          </a:prstGeom>
          <a:noFill/>
        </p:spPr>
        <p:txBody>
          <a:bodyPr wrap="none" rtlCol="0">
            <a:spAutoFit/>
          </a:bodyPr>
          <a:lstStyle/>
          <a:p>
            <a:r>
              <a:rPr lang="en-US" sz="3600" dirty="0">
                <a:latin typeface="Helvetica" pitchFamily="2" charset="0"/>
                <a:hlinkClick r:id="rId2"/>
              </a:rPr>
              <a:t>github.com/scgordon/mars</a:t>
            </a:r>
            <a:endParaRPr lang="en-US" sz="3600" dirty="0">
              <a:latin typeface="Helvetica" pitchFamily="2" charset="0"/>
            </a:endParaRPr>
          </a:p>
          <a:p>
            <a:endParaRPr lang="en-US" sz="3200" dirty="0"/>
          </a:p>
        </p:txBody>
      </p:sp>
    </p:spTree>
    <p:extLst>
      <p:ext uri="{BB962C8B-B14F-4D97-AF65-F5344CB8AC3E}">
        <p14:creationId xmlns:p14="http://schemas.microsoft.com/office/powerpoint/2010/main" val="105411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3299284" y="1551859"/>
            <a:ext cx="4312837" cy="4313631"/>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2" y="2378514"/>
                <a:ext cx="422291" cy="40178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1" y="9546102"/>
              <a:ext cx="1361294" cy="738920"/>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4" y="7555186"/>
              <a:ext cx="776496" cy="738920"/>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7" y="4051148"/>
              <a:ext cx="91931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9" y="8509354"/>
              <a:ext cx="105513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5463" y="601663"/>
            <a:ext cx="10363200"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400" dirty="0">
                <a:solidFill>
                  <a:srgbClr val="164F86"/>
                </a:solidFill>
                <a:latin typeface="Helvetica" panose="020B0604020202020204" pitchFamily="34" charset="0"/>
                <a:sym typeface="Helvetica" panose="020B0604020202020204" pitchFamily="34" charset="0"/>
              </a:rPr>
              <a:t>Linked model of metadata standards and recommendations </a:t>
            </a:r>
            <a:endParaRPr lang="en-US" sz="2400"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5616196" y="1551859"/>
            <a:ext cx="4312837" cy="4313631"/>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2"/>
                  <a:ext cx="221414" cy="21066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325833" cy="310008"/>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59" y="101033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5531964" y="4418721"/>
            <a:ext cx="696027" cy="726148"/>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50762"/>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6338964" y="6029447"/>
            <a:ext cx="1302393" cy="369460"/>
          </a:xfrm>
          <a:prstGeom prst="rect">
            <a:avLst/>
          </a:prstGeom>
          <a:noFill/>
        </p:spPr>
        <p:txBody>
          <a:bodyPr wrap="square" rtlCol="0">
            <a:spAutoFit/>
          </a:bodyPr>
          <a:lstStyle/>
          <a:p>
            <a:pPr algn="ctr" defTabSz="1843339">
              <a:defRPr/>
            </a:pPr>
            <a:r>
              <a:rPr lang="en-US" sz="1801" kern="0">
                <a:solidFill>
                  <a:prstClr val="black"/>
                </a:solidFill>
                <a:latin typeface="Calibri"/>
              </a:rPr>
              <a:t>Discovery</a:t>
            </a:r>
            <a:endParaRPr lang="en-US" sz="1801" kern="0" baseline="-25000" dirty="0">
              <a:solidFill>
                <a:prstClr val="black"/>
              </a:solidFill>
              <a:latin typeface="Calibri"/>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6276740" y="1485897"/>
            <a:ext cx="1545723" cy="4551552"/>
          </a:xfrm>
          <a:prstGeom prst="rect">
            <a:avLst/>
          </a:prstGeom>
          <a:noFill/>
          <a:ln w="28575" cap="flat" cmpd="sng" algn="ctr">
            <a:solidFill>
              <a:srgbClr val="000000"/>
            </a:solidFill>
            <a:prstDash val="dash"/>
            <a:miter lim="800000"/>
          </a:ln>
          <a:effectLst/>
        </p:spPr>
        <p:txBody>
          <a:bodyPr rtlCol="0" anchor="ctr"/>
          <a:lstStyle/>
          <a:p>
            <a:pPr algn="ctr" defTabSz="1843339">
              <a:defRPr/>
            </a:pPr>
            <a:endParaRPr lang="en-US" sz="1801" kern="0">
              <a:solidFill>
                <a:prstClr val="white"/>
              </a:solidFill>
              <a:latin typeface="Calibri"/>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484507" y="1342868"/>
            <a:ext cx="3128276" cy="1200842"/>
          </a:xfrm>
          <a:prstGeom prst="rect">
            <a:avLst/>
          </a:prstGeom>
          <a:noFill/>
        </p:spPr>
        <p:txBody>
          <a:bodyPr wrap="square" rtlCol="0">
            <a:spAutoFit/>
          </a:bodyPr>
          <a:lstStyle/>
          <a:p>
            <a:pPr defTabSz="1843339"/>
            <a:r>
              <a:rPr lang="en-US" sz="1801" dirty="0">
                <a:solidFill>
                  <a:prstClr val="black"/>
                </a:solidFill>
                <a:latin typeface="Calibri"/>
              </a:rPr>
              <a:t>LTER uses the EML standard (D</a:t>
            </a:r>
            <a:r>
              <a:rPr lang="en-US" sz="1801" baseline="-25000" dirty="0">
                <a:solidFill>
                  <a:prstClr val="black"/>
                </a:solidFill>
                <a:latin typeface="Calibri"/>
              </a:rPr>
              <a:t>1</a:t>
            </a:r>
            <a:r>
              <a:rPr lang="en-US" sz="1801" dirty="0">
                <a:solidFill>
                  <a:prstClr val="black"/>
                </a:solidFill>
                <a:latin typeface="Calibri"/>
              </a:rPr>
              <a:t>) and created a recommendation with 5 levels (R</a:t>
            </a:r>
            <a:r>
              <a:rPr lang="en-US" sz="1801" baseline="-25000" dirty="0">
                <a:solidFill>
                  <a:prstClr val="black"/>
                </a:solidFill>
                <a:latin typeface="Calibri"/>
              </a:rPr>
              <a:t>1</a:t>
            </a:r>
            <a:r>
              <a:rPr lang="en-US" sz="1801" dirty="0">
                <a:solidFill>
                  <a:prstClr val="black"/>
                </a:solidFill>
                <a:latin typeface="Calibri"/>
              </a:rPr>
              <a:t>, R</a:t>
            </a:r>
            <a:r>
              <a:rPr lang="en-US" sz="1801" baseline="-25000" dirty="0">
                <a:solidFill>
                  <a:prstClr val="black"/>
                </a:solidFill>
                <a:latin typeface="Calibri"/>
              </a:rPr>
              <a:t>2</a:t>
            </a:r>
            <a:r>
              <a:rPr lang="en-US" sz="1801" dirty="0">
                <a:solidFill>
                  <a:prstClr val="black"/>
                </a:solidFill>
                <a:latin typeface="Calibri"/>
              </a:rPr>
              <a:t>, R</a:t>
            </a:r>
            <a:r>
              <a:rPr lang="en-US" sz="1801" baseline="-25000" dirty="0">
                <a:solidFill>
                  <a:prstClr val="black"/>
                </a:solidFill>
                <a:latin typeface="Calibri"/>
              </a:rPr>
              <a:t>3,</a:t>
            </a:r>
            <a:r>
              <a:rPr lang="en-US" sz="1801" dirty="0">
                <a:solidFill>
                  <a:prstClr val="black"/>
                </a:solidFill>
                <a:latin typeface="Calibri"/>
              </a:rPr>
              <a:t> R</a:t>
            </a:r>
            <a:r>
              <a:rPr lang="en-US" sz="1801" baseline="-25000" dirty="0">
                <a:solidFill>
                  <a:prstClr val="black"/>
                </a:solidFill>
                <a:latin typeface="Calibri"/>
              </a:rPr>
              <a:t>4</a:t>
            </a:r>
            <a:r>
              <a:rPr lang="en-US" sz="1801" dirty="0">
                <a:solidFill>
                  <a:prstClr val="black"/>
                </a:solidFill>
                <a:latin typeface="Calibri"/>
              </a:rPr>
              <a:t>, R</a:t>
            </a:r>
            <a:r>
              <a:rPr lang="en-US" sz="1801" baseline="-25000" dirty="0">
                <a:solidFill>
                  <a:prstClr val="black"/>
                </a:solidFill>
                <a:latin typeface="Calibri"/>
              </a:rPr>
              <a:t>5</a:t>
            </a:r>
            <a:r>
              <a:rPr lang="en-US" sz="1801" dirty="0">
                <a:solidFill>
                  <a:prstClr val="black"/>
                </a:solidFill>
                <a:latin typeface="Calibri"/>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9525001" y="1550949"/>
            <a:ext cx="2374208" cy="1200842"/>
          </a:xfrm>
          <a:prstGeom prst="rect">
            <a:avLst/>
          </a:prstGeom>
          <a:noFill/>
        </p:spPr>
        <p:txBody>
          <a:bodyPr wrap="square" rtlCol="0">
            <a:spAutoFit/>
          </a:bodyPr>
          <a:lstStyle/>
          <a:p>
            <a:pPr algn="r" defTabSz="1843339"/>
            <a:r>
              <a:rPr lang="en-US" sz="1801" dirty="0">
                <a:solidFill>
                  <a:prstClr val="black"/>
                </a:solidFill>
                <a:latin typeface="Calibri"/>
              </a:rPr>
              <a:t>A second community creates a standard (D</a:t>
            </a:r>
            <a:r>
              <a:rPr lang="en-US" sz="1801" baseline="-25000" dirty="0">
                <a:solidFill>
                  <a:prstClr val="black"/>
                </a:solidFill>
                <a:latin typeface="Calibri"/>
              </a:rPr>
              <a:t>2</a:t>
            </a:r>
            <a:r>
              <a:rPr lang="en-US" sz="1801" dirty="0">
                <a:solidFill>
                  <a:prstClr val="black"/>
                </a:solidFill>
                <a:latin typeface="Calibri"/>
              </a:rPr>
              <a:t>) with recommendations at two levels (R</a:t>
            </a:r>
            <a:r>
              <a:rPr lang="en-US" sz="1801" baseline="-25000" dirty="0">
                <a:solidFill>
                  <a:prstClr val="black"/>
                </a:solidFill>
                <a:latin typeface="Calibri"/>
              </a:rPr>
              <a:t>7</a:t>
            </a:r>
            <a:r>
              <a:rPr lang="en-US" sz="1801" dirty="0">
                <a:solidFill>
                  <a:prstClr val="black"/>
                </a:solidFill>
                <a:latin typeface="Calibri"/>
              </a:rPr>
              <a:t>, R</a:t>
            </a:r>
            <a:r>
              <a:rPr lang="en-US" sz="1801" baseline="-25000" dirty="0">
                <a:solidFill>
                  <a:prstClr val="black"/>
                </a:solidFill>
                <a:latin typeface="Calibri"/>
              </a:rPr>
              <a:t>8</a:t>
            </a:r>
            <a:r>
              <a:rPr lang="en-US" sz="1801" dirty="0">
                <a:solidFill>
                  <a:prstClr val="black"/>
                </a:solidFill>
                <a:latin typeface="Calibri"/>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444022" y="4724411"/>
            <a:ext cx="2979199" cy="1755096"/>
          </a:xfrm>
          <a:prstGeom prst="rect">
            <a:avLst/>
          </a:prstGeom>
          <a:noFill/>
        </p:spPr>
        <p:txBody>
          <a:bodyPr wrap="square" rtlCol="0">
            <a:spAutoFit/>
          </a:bodyPr>
          <a:lstStyle>
            <a:defPPr>
              <a:defRPr lang="en-US"/>
            </a:defPPr>
            <a:lvl1pPr>
              <a:defRPr sz="2400"/>
            </a:lvl1pPr>
          </a:lstStyle>
          <a:p>
            <a:pPr defTabSz="1843339"/>
            <a:r>
              <a:rPr lang="en-US" sz="1801" dirty="0">
                <a:solidFill>
                  <a:prstClr val="black"/>
                </a:solidFill>
                <a:latin typeface="Calibri"/>
              </a:rPr>
              <a:t>Four concepts from the Identification level (R</a:t>
            </a:r>
            <a:r>
              <a:rPr lang="en-US" sz="1801" baseline="-25000" dirty="0">
                <a:solidFill>
                  <a:prstClr val="black"/>
                </a:solidFill>
                <a:latin typeface="Calibri"/>
              </a:rPr>
              <a:t>1</a:t>
            </a:r>
            <a:r>
              <a:rPr lang="en-US" sz="1801" dirty="0">
                <a:solidFill>
                  <a:prstClr val="black"/>
                </a:solidFill>
                <a:latin typeface="Calibri"/>
              </a:rPr>
              <a:t>) are EML schema required: Resource Title, Resource Identifier, Author, and Resource Contact.(R</a:t>
            </a:r>
            <a:r>
              <a:rPr lang="en-US" sz="1801" baseline="-25000" dirty="0">
                <a:solidFill>
                  <a:prstClr val="black"/>
                </a:solidFill>
                <a:latin typeface="Calibri"/>
              </a:rPr>
              <a:t>6</a:t>
            </a:r>
            <a:r>
              <a:rPr lang="en-US" sz="1801" dirty="0">
                <a:solidFill>
                  <a:prstClr val="black"/>
                </a:solidFill>
                <a:latin typeface="Calibri"/>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9631042" y="4381508"/>
            <a:ext cx="2307311" cy="1477969"/>
          </a:xfrm>
          <a:prstGeom prst="rect">
            <a:avLst/>
          </a:prstGeom>
          <a:noFill/>
        </p:spPr>
        <p:txBody>
          <a:bodyPr wrap="square" rtlCol="0">
            <a:spAutoFit/>
          </a:bodyPr>
          <a:lstStyle/>
          <a:p>
            <a:pPr algn="r" defTabSz="1843339"/>
            <a:r>
              <a:rPr lang="en-US" sz="1801" dirty="0">
                <a:solidFill>
                  <a:prstClr val="black"/>
                </a:solidFill>
                <a:latin typeface="Calibri"/>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2067123" y="2476513"/>
            <a:ext cx="1210068" cy="1254260"/>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3180964" y="3763162"/>
            <a:ext cx="1469002" cy="3963687"/>
          </a:xfrm>
          <a:prstGeom prst="bentConnector3">
            <a:avLst>
              <a:gd name="adj1" fmla="val -15562"/>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8938117" y="2151370"/>
            <a:ext cx="586885" cy="402600"/>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9035678" y="4465157"/>
            <a:ext cx="354700" cy="3143341"/>
          </a:xfrm>
          <a:prstGeom prst="bentConnector2">
            <a:avLst/>
          </a:prstGeom>
          <a:noFill/>
          <a:ln w="38100" cap="flat" cmpd="sng" algn="ctr">
            <a:solidFill>
              <a:srgbClr val="000000"/>
            </a:solidFill>
            <a:prstDash val="solid"/>
            <a:miter lim="800000"/>
            <a:tailEnd type="arrow"/>
          </a:ln>
          <a:effectLst/>
        </p:spPr>
      </p:cxnSp>
      <p:sp>
        <p:nvSpPr>
          <p:cNvPr id="7" name="TextBox 6">
            <a:extLst>
              <a:ext uri="{FF2B5EF4-FFF2-40B4-BE49-F238E27FC236}">
                <a16:creationId xmlns:a16="http://schemas.microsoft.com/office/drawing/2014/main" id="{F09C0C0F-DF4F-914F-9592-DFCAE17367B4}"/>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spTree>
    <p:extLst>
      <p:ext uri="{BB962C8B-B14F-4D97-AF65-F5344CB8AC3E}">
        <p14:creationId xmlns:p14="http://schemas.microsoft.com/office/powerpoint/2010/main" val="14892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(meta)Data Analysis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r>
              <a:rPr lang="en-US" dirty="0"/>
              <a:t>We can create and extend crosswalks of metadata elements from different standards in an actionable, reusable framework using XML.</a:t>
            </a:r>
          </a:p>
          <a:p>
            <a:r>
              <a:rPr lang="en-US" dirty="0"/>
              <a:t>We can interact with different communities to determine their metadata needs and utilizing documentation on their standards recommendations to develop XSL rubrics and translate them using this linked model in XML to apply to metadata records in a variety of standards.</a:t>
            </a:r>
          </a:p>
          <a:p>
            <a:r>
              <a:rPr lang="en-US" dirty="0"/>
              <a:t>We can utilize Python and BASH to investigate the results of the rubrics and create interactive reports suitable for the needs of metadata creators, curators, and managers.</a:t>
            </a:r>
          </a:p>
          <a:p>
            <a:r>
              <a:rPr lang="en-US" dirty="0"/>
              <a:t>We can wrap this all in a Jupyter Notebook GUI and host it through version control services such as </a:t>
            </a:r>
            <a:r>
              <a:rPr lang="en-US" dirty="0" err="1"/>
              <a:t>BitBucket</a:t>
            </a:r>
            <a:r>
              <a:rPr lang="en-US" dirty="0"/>
              <a:t> or Gitlab to make it easy for everyone to contribute improvements to the tests without accidently deleting the entire database.</a:t>
            </a:r>
          </a:p>
          <a:p>
            <a:endParaRPr lang="en-US" dirty="0"/>
          </a:p>
        </p:txBody>
      </p:sp>
    </p:spTree>
    <p:extLst>
      <p:ext uri="{BB962C8B-B14F-4D97-AF65-F5344CB8AC3E}">
        <p14:creationId xmlns:p14="http://schemas.microsoft.com/office/powerpoint/2010/main" val="185630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844561" y="601663"/>
            <a:ext cx="8528052"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Concepts are defined for each standard</a:t>
            </a:r>
            <a:endParaRPr lang="en-US" sz="2700"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901001" y="4629456"/>
            <a:ext cx="590388" cy="778367"/>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1561182" y="4629456"/>
            <a:ext cx="590388" cy="778367"/>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2221362" y="4629456"/>
            <a:ext cx="590388" cy="778367"/>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2881539" y="4629456"/>
            <a:ext cx="590388" cy="778367"/>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9679702" y="4658619"/>
            <a:ext cx="590388" cy="778367"/>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0339881" y="4658619"/>
            <a:ext cx="590388" cy="778367"/>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4166846" y="4658619"/>
            <a:ext cx="590388" cy="778367"/>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4827027" y="4658619"/>
            <a:ext cx="590388" cy="778367"/>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5487203" y="4658619"/>
            <a:ext cx="590388" cy="778367"/>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7041031" y="4658619"/>
            <a:ext cx="590388" cy="778367"/>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7701211" y="4658619"/>
            <a:ext cx="590388" cy="778367"/>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8361390" y="4658619"/>
            <a:ext cx="590388" cy="778367"/>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716309" y="4439608"/>
            <a:ext cx="2940295"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3713400" y="4449661"/>
            <a:ext cx="2615306"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6799568" y="4449661"/>
            <a:ext cx="2302499"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9530530" y="4453440"/>
            <a:ext cx="1733513"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261482" y="5466944"/>
            <a:ext cx="774571" cy="369460"/>
          </a:xfrm>
          <a:prstGeom prst="rect">
            <a:avLst/>
          </a:prstGeom>
          <a:noFill/>
        </p:spPr>
        <p:txBody>
          <a:bodyPr wrap="none" rtlCol="0">
            <a:spAutoFit/>
          </a:bodyPr>
          <a:lstStyle/>
          <a:p>
            <a:pPr defTabSz="457177">
              <a:defRPr/>
            </a:pPr>
            <a:r>
              <a:rPr lang="en-US" sz="1801" kern="0" dirty="0">
                <a:solidFill>
                  <a:prstClr val="black"/>
                </a:solidFill>
              </a:rPr>
              <a:t>EML1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4197235" y="5466944"/>
            <a:ext cx="838691" cy="369460"/>
          </a:xfrm>
          <a:prstGeom prst="rect">
            <a:avLst/>
          </a:prstGeom>
          <a:noFill/>
        </p:spPr>
        <p:txBody>
          <a:bodyPr wrap="none" rtlCol="0">
            <a:spAutoFit/>
          </a:bodyPr>
          <a:lstStyle/>
          <a:p>
            <a:pPr defTabSz="457177">
              <a:defRPr/>
            </a:pPr>
            <a:r>
              <a:rPr lang="en-US" sz="1801" kern="0" dirty="0">
                <a:solidFill>
                  <a:prstClr val="black"/>
                </a:solidFill>
              </a:rPr>
              <a:t>EML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6908962" y="5420650"/>
            <a:ext cx="1223412" cy="369460"/>
          </a:xfrm>
          <a:prstGeom prst="rect">
            <a:avLst/>
          </a:prstGeom>
          <a:noFill/>
        </p:spPr>
        <p:txBody>
          <a:bodyPr wrap="none" rtlCol="0" anchor="b">
            <a:spAutoFit/>
          </a:bodyPr>
          <a:lstStyle/>
          <a:p>
            <a:pPr defTabSz="457177">
              <a:defRPr/>
            </a:pPr>
            <a:r>
              <a:rPr lang="en-US" sz="1801" kern="0" dirty="0">
                <a:solidFill>
                  <a:prstClr val="black"/>
                </a:solidFill>
              </a:rPr>
              <a:t>CSDGM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9478339" y="5381560"/>
            <a:ext cx="1223412" cy="369460"/>
          </a:xfrm>
          <a:prstGeom prst="rect">
            <a:avLst/>
          </a:prstGeom>
          <a:noFill/>
        </p:spPr>
        <p:txBody>
          <a:bodyPr wrap="none" rtlCol="0">
            <a:spAutoFit/>
          </a:bodyPr>
          <a:lstStyle/>
          <a:p>
            <a:pPr defTabSz="457177">
              <a:defRPr/>
            </a:pPr>
            <a:r>
              <a:rPr lang="en-US" sz="1801" kern="0" dirty="0">
                <a:solidFill>
                  <a:prstClr val="black"/>
                </a:solidFill>
              </a:rPr>
              <a:t>CSDGM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4834302" y="1371609"/>
            <a:ext cx="3336338" cy="911344"/>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82" y="2757654"/>
              <a:ext cx="6063197" cy="738920"/>
            </a:xfrm>
            <a:prstGeom prst="rect">
              <a:avLst/>
            </a:prstGeom>
            <a:noFill/>
          </p:spPr>
          <p:txBody>
            <a:bodyPr wrap="none" rtlCol="0">
              <a:spAutoFit/>
            </a:bodyPr>
            <a:lstStyle/>
            <a:p>
              <a:pPr defTabSz="457177">
                <a:defRPr/>
              </a:pPr>
              <a:r>
                <a:rPr lang="en-US" sz="1801" kern="0" dirty="0">
                  <a:solidFill>
                    <a:prstClr val="black"/>
                  </a:solidFill>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2516531" y="2914402"/>
            <a:ext cx="2414943"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8333977" y="2906847"/>
            <a:ext cx="1892568"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a:endCxn id="1066" idx="5"/>
          </p:cNvCxnSpPr>
          <p:nvPr/>
        </p:nvCxnSpPr>
        <p:spPr>
          <a:xfrm flipH="1">
            <a:off x="3922808" y="2068542"/>
            <a:ext cx="2015472" cy="1268969"/>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075" idx="3"/>
            <a:endCxn id="1068" idx="5"/>
          </p:cNvCxnSpPr>
          <p:nvPr/>
        </p:nvCxnSpPr>
        <p:spPr>
          <a:xfrm flipH="1">
            <a:off x="4494412" y="2068546"/>
            <a:ext cx="2356505" cy="1268973"/>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5241385" y="2068546"/>
            <a:ext cx="3314724" cy="1423208"/>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a:stCxn id="1064" idx="2"/>
          </p:cNvCxnSpPr>
          <p:nvPr/>
        </p:nvCxnSpPr>
        <p:spPr>
          <a:xfrm flipH="1">
            <a:off x="1128753" y="3655545"/>
            <a:ext cx="2188854"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stCxn id="1064" idx="2"/>
            <a:endCxn id="1049" idx="0"/>
          </p:cNvCxnSpPr>
          <p:nvPr/>
        </p:nvCxnSpPr>
        <p:spPr>
          <a:xfrm flipH="1">
            <a:off x="1856375" y="3655545"/>
            <a:ext cx="146123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stCxn id="1064" idx="2"/>
          </p:cNvCxnSpPr>
          <p:nvPr/>
        </p:nvCxnSpPr>
        <p:spPr>
          <a:xfrm flipH="1">
            <a:off x="2449105" y="3655545"/>
            <a:ext cx="868502"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stCxn id="1064" idx="1"/>
            <a:endCxn id="1160" idx="0"/>
          </p:cNvCxnSpPr>
          <p:nvPr/>
        </p:nvCxnSpPr>
        <p:spPr>
          <a:xfrm>
            <a:off x="3477025" y="3655545"/>
            <a:ext cx="1645196"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stCxn id="1064" idx="1"/>
            <a:endCxn id="1179" idx="0"/>
          </p:cNvCxnSpPr>
          <p:nvPr/>
        </p:nvCxnSpPr>
        <p:spPr>
          <a:xfrm>
            <a:off x="3477025" y="3655545"/>
            <a:ext cx="985015"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p:cNvCxnSpPr>
          <p:nvPr/>
        </p:nvCxnSpPr>
        <p:spPr>
          <a:xfrm flipH="1">
            <a:off x="2516557" y="3655553"/>
            <a:ext cx="1916481" cy="973895"/>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p:cNvCxnSpPr>
          <p:nvPr/>
        </p:nvCxnSpPr>
        <p:spPr>
          <a:xfrm>
            <a:off x="4433035" y="3655558"/>
            <a:ext cx="134936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4433025" y="3655558"/>
            <a:ext cx="68918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4433037" y="3655558"/>
            <a:ext cx="29004" cy="1003056"/>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738297" y="5796060"/>
            <a:ext cx="2477247" cy="646587"/>
          </a:xfrm>
          <a:prstGeom prst="rect">
            <a:avLst/>
          </a:prstGeom>
          <a:noFill/>
        </p:spPr>
        <p:txBody>
          <a:bodyPr wrap="square" rtlCol="0">
            <a:spAutoFit/>
          </a:bodyPr>
          <a:lstStyle/>
          <a:p>
            <a:pPr defTabSz="457177">
              <a:defRPr/>
            </a:pPr>
            <a:r>
              <a:rPr lang="en-US" sz="1801" kern="0" dirty="0">
                <a:solidFill>
                  <a:prstClr val="black"/>
                </a:solidFill>
              </a:rPr>
              <a:t>A = 100% C=0% </a:t>
            </a:r>
          </a:p>
          <a:p>
            <a:pPr defTabSz="457177">
              <a:defRPr/>
            </a:pPr>
            <a:r>
              <a:rPr lang="en-US" sz="1801" kern="0" dirty="0">
                <a:solidFill>
                  <a:prstClr val="black"/>
                </a:solidFill>
              </a:rPr>
              <a:t>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3625570" y="5796062"/>
            <a:ext cx="2496724" cy="646587"/>
          </a:xfrm>
          <a:prstGeom prst="rect">
            <a:avLst/>
          </a:prstGeom>
          <a:noFill/>
        </p:spPr>
        <p:txBody>
          <a:bodyPr wrap="square" rtlCol="0">
            <a:spAutoFit/>
          </a:bodyPr>
          <a:lstStyle/>
          <a:p>
            <a:pPr defTabSz="457177">
              <a:defRPr/>
            </a:pPr>
            <a:r>
              <a:rPr lang="en-US" sz="1801" kern="0" dirty="0">
                <a:solidFill>
                  <a:prstClr val="black"/>
                </a:solidFill>
              </a:rPr>
              <a:t>A = 66% C=33% </a:t>
            </a:r>
          </a:p>
          <a:p>
            <a:pPr defTabSz="457177">
              <a:defRPr/>
            </a:pPr>
            <a:r>
              <a:rPr lang="en-US" sz="1801" kern="0" dirty="0">
                <a:solidFill>
                  <a:prstClr val="black"/>
                </a:solidFill>
              </a:rPr>
              <a:t>E =100%</a:t>
            </a:r>
          </a:p>
        </p:txBody>
      </p:sp>
      <p:cxnSp>
        <p:nvCxnSpPr>
          <p:cNvPr id="1054" name="Straight Arrow Connector 1053">
            <a:extLst>
              <a:ext uri="{FF2B5EF4-FFF2-40B4-BE49-F238E27FC236}">
                <a16:creationId xmlns:a16="http://schemas.microsoft.com/office/drawing/2014/main" id="{00A1019B-F055-9141-A5A5-81B8267907D2}"/>
              </a:ext>
            </a:extLst>
          </p:cNvPr>
          <p:cNvCxnSpPr>
            <a:cxnSpLocks/>
            <a:stCxn id="1358" idx="2"/>
          </p:cNvCxnSpPr>
          <p:nvPr/>
        </p:nvCxnSpPr>
        <p:spPr>
          <a:xfrm flipH="1">
            <a:off x="7772473" y="3655545"/>
            <a:ext cx="859918"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58" idx="1"/>
            <a:endCxn id="1081" idx="0"/>
          </p:cNvCxnSpPr>
          <p:nvPr/>
        </p:nvCxnSpPr>
        <p:spPr>
          <a:xfrm flipH="1">
            <a:off x="8656584" y="3655545"/>
            <a:ext cx="128370"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stCxn id="1362" idx="2"/>
            <a:endCxn id="1119" idx="0"/>
          </p:cNvCxnSpPr>
          <p:nvPr/>
        </p:nvCxnSpPr>
        <p:spPr>
          <a:xfrm flipH="1">
            <a:off x="7336225" y="3654662"/>
            <a:ext cx="1842124"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stCxn id="1362" idx="1"/>
            <a:endCxn id="1081" idx="0"/>
          </p:cNvCxnSpPr>
          <p:nvPr/>
        </p:nvCxnSpPr>
        <p:spPr>
          <a:xfrm flipH="1">
            <a:off x="8656584" y="3654662"/>
            <a:ext cx="674328"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stCxn id="1362" idx="2"/>
            <a:endCxn id="1100" idx="0"/>
          </p:cNvCxnSpPr>
          <p:nvPr/>
        </p:nvCxnSpPr>
        <p:spPr>
          <a:xfrm flipH="1">
            <a:off x="7996405" y="3654662"/>
            <a:ext cx="1181944" cy="1003957"/>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6908962" y="5832555"/>
            <a:ext cx="2209666" cy="646587"/>
          </a:xfrm>
          <a:prstGeom prst="rect">
            <a:avLst/>
          </a:prstGeom>
          <a:noFill/>
        </p:spPr>
        <p:txBody>
          <a:bodyPr wrap="square" rtlCol="0">
            <a:spAutoFit/>
          </a:bodyPr>
          <a:lstStyle/>
          <a:p>
            <a:pPr defTabSz="457177">
              <a:defRPr/>
            </a:pPr>
            <a:r>
              <a:rPr lang="en-US" sz="1801" kern="0" dirty="0">
                <a:solidFill>
                  <a:prstClr val="black"/>
                </a:solidFill>
              </a:rPr>
              <a:t>A = 66%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9393882" y="5796060"/>
            <a:ext cx="2133585" cy="646587"/>
          </a:xfrm>
          <a:prstGeom prst="rect">
            <a:avLst/>
          </a:prstGeom>
          <a:noFill/>
        </p:spPr>
        <p:txBody>
          <a:bodyPr wrap="square" rtlCol="0">
            <a:spAutoFit/>
          </a:bodyPr>
          <a:lstStyle/>
          <a:p>
            <a:pPr defTabSz="457177">
              <a:defRPr/>
            </a:pPr>
            <a:r>
              <a:rPr lang="en-US" sz="1801" kern="0" dirty="0">
                <a:solidFill>
                  <a:prstClr val="black"/>
                </a:solidFill>
              </a:rPr>
              <a:t>A = 50% C=-100% E = 50%</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2470721" y="2875717"/>
            <a:ext cx="1587537" cy="369460"/>
          </a:xfrm>
          <a:prstGeom prst="rect">
            <a:avLst/>
          </a:prstGeom>
          <a:noFill/>
        </p:spPr>
        <p:txBody>
          <a:bodyPr wrap="square" rtlCol="0">
            <a:spAutoFit/>
          </a:bodyPr>
          <a:lstStyle/>
          <a:p>
            <a:pPr defTabSz="457177">
              <a:defRPr/>
            </a:pPr>
            <a:r>
              <a:rPr lang="en-US" sz="1801" kern="0" dirty="0">
                <a:solidFill>
                  <a:prstClr val="black"/>
                </a:solidFill>
              </a:rPr>
              <a:t>EML Rubric</a:t>
            </a:r>
          </a:p>
        </p:txBody>
      </p:sp>
      <p:sp>
        <p:nvSpPr>
          <p:cNvPr id="1064" name="Hexagon 1063">
            <a:extLst>
              <a:ext uri="{FF2B5EF4-FFF2-40B4-BE49-F238E27FC236}">
                <a16:creationId xmlns:a16="http://schemas.microsoft.com/office/drawing/2014/main" id="{10CFB362-0793-C347-BDE1-2CE47B18F57A}"/>
              </a:ext>
            </a:extLst>
          </p:cNvPr>
          <p:cNvSpPr/>
          <p:nvPr/>
        </p:nvSpPr>
        <p:spPr>
          <a:xfrm>
            <a:off x="3237898" y="3327963"/>
            <a:ext cx="318836"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66" name="Hexagon 1065">
            <a:extLst>
              <a:ext uri="{FF2B5EF4-FFF2-40B4-BE49-F238E27FC236}">
                <a16:creationId xmlns:a16="http://schemas.microsoft.com/office/drawing/2014/main" id="{C1A017AB-0C40-5440-BB85-E55206832C81}"/>
              </a:ext>
            </a:extLst>
          </p:cNvPr>
          <p:cNvSpPr/>
          <p:nvPr/>
        </p:nvSpPr>
        <p:spPr>
          <a:xfrm>
            <a:off x="3693169" y="3337511"/>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68" name="Hexagon 1067">
            <a:extLst>
              <a:ext uri="{FF2B5EF4-FFF2-40B4-BE49-F238E27FC236}">
                <a16:creationId xmlns:a16="http://schemas.microsoft.com/office/drawing/2014/main" id="{E317E6C5-6FC5-6141-983E-CD399471D246}"/>
              </a:ext>
            </a:extLst>
          </p:cNvPr>
          <p:cNvSpPr/>
          <p:nvPr/>
        </p:nvSpPr>
        <p:spPr>
          <a:xfrm>
            <a:off x="4264773" y="3337519"/>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8556109" y="3327963"/>
            <a:ext cx="305127"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62" name="Hexagon 1361">
            <a:extLst>
              <a:ext uri="{FF2B5EF4-FFF2-40B4-BE49-F238E27FC236}">
                <a16:creationId xmlns:a16="http://schemas.microsoft.com/office/drawing/2014/main" id="{3C82E769-EB9E-E547-A23B-020D151A35EE}"/>
              </a:ext>
            </a:extLst>
          </p:cNvPr>
          <p:cNvSpPr/>
          <p:nvPr/>
        </p:nvSpPr>
        <p:spPr>
          <a:xfrm>
            <a:off x="9102067" y="3329251"/>
            <a:ext cx="305127" cy="325411"/>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5"/>
            <a:endCxn id="1362" idx="3"/>
          </p:cNvCxnSpPr>
          <p:nvPr/>
        </p:nvCxnSpPr>
        <p:spPr>
          <a:xfrm>
            <a:off x="7066673" y="2068546"/>
            <a:ext cx="2035394" cy="1423411"/>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9330912" y="3654662"/>
            <a:ext cx="1304163" cy="1003957"/>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83014" y="1399621"/>
            <a:ext cx="3336340" cy="848496"/>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086061" y="1404953"/>
            <a:ext cx="3233291" cy="369460"/>
          </a:xfrm>
          <a:prstGeom prst="rect">
            <a:avLst/>
          </a:prstGeom>
          <a:noFill/>
        </p:spPr>
        <p:txBody>
          <a:bodyPr wrap="square" rtlCol="0">
            <a:spAutoFit/>
          </a:bodyPr>
          <a:lstStyle/>
          <a:p>
            <a:pPr defTabSz="457177">
              <a:defRPr/>
            </a:pPr>
            <a:r>
              <a:rPr lang="en-US" sz="1801" kern="0" dirty="0">
                <a:solidFill>
                  <a:prstClr val="black"/>
                </a:solidFill>
              </a:rPr>
              <a:t>DIF Recommendation</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129649"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2264831"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3407830"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4319354" y="1823869"/>
            <a:ext cx="514948" cy="3412"/>
          </a:xfrm>
          <a:prstGeom prst="straightConnector1">
            <a:avLst/>
          </a:prstGeom>
          <a:noFill/>
          <a:ln w="12700" cap="flat" cmpd="sng" algn="ctr">
            <a:solidFill>
              <a:sysClr val="windowText" lastClr="000000"/>
            </a:solidFill>
            <a:prstDash val="solid"/>
            <a:miter lim="800000"/>
            <a:tailEnd type="triangle"/>
          </a:ln>
          <a:effectLst/>
        </p:spPr>
      </p:cxnSp>
      <p:sp>
        <p:nvSpPr>
          <p:cNvPr id="351" name="TextBox 350">
            <a:extLst>
              <a:ext uri="{FF2B5EF4-FFF2-40B4-BE49-F238E27FC236}">
                <a16:creationId xmlns:a16="http://schemas.microsoft.com/office/drawing/2014/main" id="{6EC25CBF-C659-5543-A761-4C87D15D0E50}"/>
              </a:ext>
            </a:extLst>
          </p:cNvPr>
          <p:cNvSpPr txBox="1"/>
          <p:nvPr/>
        </p:nvSpPr>
        <p:spPr>
          <a:xfrm>
            <a:off x="8542846" y="2910147"/>
            <a:ext cx="1774845" cy="369460"/>
          </a:xfrm>
          <a:prstGeom prst="rect">
            <a:avLst/>
          </a:prstGeom>
          <a:noFill/>
        </p:spPr>
        <p:txBody>
          <a:bodyPr wrap="none" rtlCol="0">
            <a:spAutoFit/>
          </a:bodyPr>
          <a:lstStyle/>
          <a:p>
            <a:pPr defTabSz="457177">
              <a:defRPr/>
            </a:pPr>
            <a:r>
              <a:rPr lang="en-US" sz="1801" kern="0" dirty="0">
                <a:solidFill>
                  <a:prstClr val="black"/>
                </a:solidFill>
              </a:rPr>
              <a:t>CSDGM Rubric</a:t>
            </a:r>
          </a:p>
        </p:txBody>
      </p:sp>
      <p:cxnSp>
        <p:nvCxnSpPr>
          <p:cNvPr id="361" name="Straight Arrow Connector 360">
            <a:extLst>
              <a:ext uri="{FF2B5EF4-FFF2-40B4-BE49-F238E27FC236}">
                <a16:creationId xmlns:a16="http://schemas.microsoft.com/office/drawing/2014/main" id="{137CE52C-C830-984D-B996-B3B96EF6EFA6}"/>
              </a:ext>
            </a:extLst>
          </p:cNvPr>
          <p:cNvCxnSpPr>
            <a:cxnSpLocks/>
            <a:stCxn id="1068" idx="1"/>
            <a:endCxn id="1282" idx="0"/>
          </p:cNvCxnSpPr>
          <p:nvPr/>
        </p:nvCxnSpPr>
        <p:spPr>
          <a:xfrm flipH="1">
            <a:off x="3176733" y="3639471"/>
            <a:ext cx="1317679" cy="989985"/>
          </a:xfrm>
          <a:prstGeom prst="straightConnector1">
            <a:avLst/>
          </a:prstGeom>
          <a:noFill/>
          <a:ln w="12700" cap="flat" cmpd="sng" algn="ctr">
            <a:solidFill>
              <a:sysClr val="windowText" lastClr="000000"/>
            </a:solidFill>
            <a:prstDash val="solid"/>
            <a:miter lim="800000"/>
            <a:tailEnd type="triangle"/>
          </a:ln>
          <a:effectLst/>
        </p:spPr>
      </p:cxnSp>
      <p:cxnSp>
        <p:nvCxnSpPr>
          <p:cNvPr id="364" name="Straight Arrow Connector 363">
            <a:extLst>
              <a:ext uri="{FF2B5EF4-FFF2-40B4-BE49-F238E27FC236}">
                <a16:creationId xmlns:a16="http://schemas.microsoft.com/office/drawing/2014/main" id="{03CDDDE8-124D-AE44-B329-DE87A9675DC6}"/>
              </a:ext>
            </a:extLst>
          </p:cNvPr>
          <p:cNvCxnSpPr>
            <a:cxnSpLocks/>
            <a:stCxn id="1064" idx="1"/>
            <a:endCxn id="1282" idx="0"/>
          </p:cNvCxnSpPr>
          <p:nvPr/>
        </p:nvCxnSpPr>
        <p:spPr>
          <a:xfrm flipH="1">
            <a:off x="3176733" y="3655545"/>
            <a:ext cx="30029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602" name="Straight Arrow Connector 601">
            <a:extLst>
              <a:ext uri="{FF2B5EF4-FFF2-40B4-BE49-F238E27FC236}">
                <a16:creationId xmlns:a16="http://schemas.microsoft.com/office/drawing/2014/main" id="{686F679C-E96E-0940-A3CF-850BC71C86DC}"/>
              </a:ext>
            </a:extLst>
          </p:cNvPr>
          <p:cNvCxnSpPr>
            <a:cxnSpLocks/>
            <a:stCxn id="1071" idx="3"/>
            <a:endCxn id="1064" idx="5"/>
          </p:cNvCxnSpPr>
          <p:nvPr/>
        </p:nvCxnSpPr>
        <p:spPr>
          <a:xfrm flipH="1">
            <a:off x="3477025" y="2068546"/>
            <a:ext cx="1548604" cy="1259417"/>
          </a:xfrm>
          <a:prstGeom prst="straightConnector1">
            <a:avLst/>
          </a:prstGeom>
          <a:noFill/>
          <a:ln w="12700" cap="flat" cmpd="sng" algn="ctr">
            <a:solidFill>
              <a:sysClr val="windowText" lastClr="000000"/>
            </a:solidFill>
            <a:prstDash val="solid"/>
            <a:miter lim="800000"/>
            <a:tailEnd type="triangle"/>
          </a:ln>
          <a:effectLst/>
        </p:spPr>
      </p:cxnSp>
      <p:cxnSp>
        <p:nvCxnSpPr>
          <p:cNvPr id="606" name="Straight Arrow Connector 605">
            <a:extLst>
              <a:ext uri="{FF2B5EF4-FFF2-40B4-BE49-F238E27FC236}">
                <a16:creationId xmlns:a16="http://schemas.microsoft.com/office/drawing/2014/main" id="{28F382FD-3F1D-EC4E-8C96-68EAB2DF6853}"/>
              </a:ext>
            </a:extLst>
          </p:cNvPr>
          <p:cNvCxnSpPr>
            <a:cxnSpLocks/>
            <a:stCxn id="1066" idx="1"/>
            <a:endCxn id="1179" idx="0"/>
          </p:cNvCxnSpPr>
          <p:nvPr/>
        </p:nvCxnSpPr>
        <p:spPr>
          <a:xfrm>
            <a:off x="3922808" y="3639463"/>
            <a:ext cx="539232" cy="1019156"/>
          </a:xfrm>
          <a:prstGeom prst="straightConnector1">
            <a:avLst/>
          </a:prstGeom>
          <a:noFill/>
          <a:ln w="12700" cap="flat" cmpd="sng" algn="ctr">
            <a:solidFill>
              <a:sysClr val="windowText" lastClr="000000"/>
            </a:solidFill>
            <a:prstDash val="solid"/>
            <a:miter lim="800000"/>
            <a:tailEnd type="triangle"/>
          </a:ln>
          <a:effectLst/>
        </p:spPr>
      </p:cxnSp>
      <p:sp>
        <p:nvSpPr>
          <p:cNvPr id="622" name="TextBox 621">
            <a:extLst>
              <a:ext uri="{FF2B5EF4-FFF2-40B4-BE49-F238E27FC236}">
                <a16:creationId xmlns:a16="http://schemas.microsoft.com/office/drawing/2014/main" id="{C8329D98-5F4A-8D42-B96F-F05BDA7C03DC}"/>
              </a:ext>
            </a:extLst>
          </p:cNvPr>
          <p:cNvSpPr txBox="1"/>
          <p:nvPr/>
        </p:nvSpPr>
        <p:spPr>
          <a:xfrm>
            <a:off x="5956663" y="6505298"/>
            <a:ext cx="4673074" cy="369332"/>
          </a:xfrm>
          <a:prstGeom prst="rect">
            <a:avLst/>
          </a:prstGeom>
          <a:noFill/>
        </p:spPr>
        <p:txBody>
          <a:bodyPr wrap="none" rtlCol="0">
            <a:spAutoFit/>
          </a:bodyPr>
          <a:lstStyle/>
          <a:p>
            <a:r>
              <a:rPr lang="en-US" dirty="0">
                <a:hlinkClick r:id="rId3" tooltip="Persistent link using digital object identifier"/>
              </a:rPr>
              <a:t>https://doi.org/10.1016/j.ecoinf.2017.09.005</a:t>
            </a:r>
            <a:endParaRPr lang="en-US" dirty="0"/>
          </a:p>
        </p:txBody>
      </p:sp>
      <p:cxnSp>
        <p:nvCxnSpPr>
          <p:cNvPr id="635" name="Straight Arrow Connector 634">
            <a:extLst>
              <a:ext uri="{FF2B5EF4-FFF2-40B4-BE49-F238E27FC236}">
                <a16:creationId xmlns:a16="http://schemas.microsoft.com/office/drawing/2014/main" id="{63CAFDD9-BD25-FB4E-BF26-C9CE037876EF}"/>
              </a:ext>
            </a:extLst>
          </p:cNvPr>
          <p:cNvCxnSpPr>
            <a:cxnSpLocks/>
            <a:stCxn id="1358" idx="1"/>
            <a:endCxn id="1259" idx="0"/>
          </p:cNvCxnSpPr>
          <p:nvPr/>
        </p:nvCxnSpPr>
        <p:spPr>
          <a:xfrm>
            <a:off x="8784954" y="3655545"/>
            <a:ext cx="1189942" cy="1003074"/>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9152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Improvement Guidance</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a:bodyPr>
          <a:lstStyle/>
          <a:p>
            <a:r>
              <a:rPr lang="en-US" dirty="0"/>
              <a:t>We can apply these workflows to provide improvement guidance reports. </a:t>
            </a:r>
          </a:p>
          <a:p>
            <a:r>
              <a:rPr lang="en-US" dirty="0"/>
              <a:t>We can utilize the reports of these evaluations to determine iterative improvement of the subsets of records that most need improvement so we can devote resources equitably.</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Tree>
    <p:extLst>
      <p:ext uri="{BB962C8B-B14F-4D97-AF65-F5344CB8AC3E}">
        <p14:creationId xmlns:p14="http://schemas.microsoft.com/office/powerpoint/2010/main" val="383112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5D02-B2D5-3244-B843-B345A24DDCD9}"/>
              </a:ext>
            </a:extLst>
          </p:cNvPr>
          <p:cNvSpPr>
            <a:spLocks noGrp="1"/>
          </p:cNvSpPr>
          <p:nvPr>
            <p:ph type="title"/>
          </p:nvPr>
        </p:nvSpPr>
        <p:spPr/>
        <p:txBody>
          <a:bodyPr/>
          <a:lstStyle/>
          <a:p>
            <a:r>
              <a:rPr lang="en-US" dirty="0"/>
              <a:t>Reporting Across Collections, Standards, and Resource Types</a:t>
            </a:r>
          </a:p>
        </p:txBody>
      </p:sp>
      <p:pic>
        <p:nvPicPr>
          <p:cNvPr id="15" name="Content Placeholder 14">
            <a:extLst>
              <a:ext uri="{FF2B5EF4-FFF2-40B4-BE49-F238E27FC236}">
                <a16:creationId xmlns:a16="http://schemas.microsoft.com/office/drawing/2014/main" id="{44D21C8F-1FDB-314B-8806-03793A6929DA}"/>
              </a:ext>
            </a:extLst>
          </p:cNvPr>
          <p:cNvPicPr>
            <a:picLocks noGrp="1" noChangeAspect="1"/>
          </p:cNvPicPr>
          <p:nvPr>
            <p:ph idx="1"/>
          </p:nvPr>
        </p:nvPicPr>
        <p:blipFill>
          <a:blip r:embed="rId3"/>
          <a:stretch>
            <a:fillRect/>
          </a:stretch>
        </p:blipFill>
        <p:spPr>
          <a:xfrm>
            <a:off x="-143317" y="1419497"/>
            <a:ext cx="12423881" cy="4981303"/>
          </a:xfrm>
        </p:spPr>
      </p:pic>
      <p:sp>
        <p:nvSpPr>
          <p:cNvPr id="16" name="TextBox 15">
            <a:extLst>
              <a:ext uri="{FF2B5EF4-FFF2-40B4-BE49-F238E27FC236}">
                <a16:creationId xmlns:a16="http://schemas.microsoft.com/office/drawing/2014/main" id="{835392B8-E24C-D343-947F-DFDAD16A7EBB}"/>
              </a:ext>
            </a:extLst>
          </p:cNvPr>
          <p:cNvSpPr txBox="1"/>
          <p:nvPr/>
        </p:nvSpPr>
        <p:spPr>
          <a:xfrm>
            <a:off x="1071101" y="6216134"/>
            <a:ext cx="9995044" cy="369332"/>
          </a:xfrm>
          <a:prstGeom prst="rect">
            <a:avLst/>
          </a:prstGeom>
          <a:noFill/>
        </p:spPr>
        <p:txBody>
          <a:bodyPr wrap="none" rtlCol="0">
            <a:spAutoFit/>
          </a:bodyPr>
          <a:lstStyle/>
          <a:p>
            <a:r>
              <a:rPr lang="en-US" dirty="0">
                <a:hlinkClick r:id="rId4"/>
              </a:rPr>
              <a:t>https://docs.google.com/spreadsheets/d/1_IByioyFc3S3YmRPVkoLtstiuLs4wxJCFELUJB0Z04U</a:t>
            </a:r>
            <a:r>
              <a:rPr lang="en-US" dirty="0"/>
              <a:t> </a:t>
            </a:r>
          </a:p>
        </p:txBody>
      </p:sp>
    </p:spTree>
    <p:extLst>
      <p:ext uri="{BB962C8B-B14F-4D97-AF65-F5344CB8AC3E}">
        <p14:creationId xmlns:p14="http://schemas.microsoft.com/office/powerpoint/2010/main" val="336865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756B2F-7A6E-8F45-AFE0-4970120EEB27}"/>
              </a:ext>
            </a:extLst>
          </p:cNvPr>
          <p:cNvGrpSpPr/>
          <p:nvPr/>
        </p:nvGrpSpPr>
        <p:grpSpPr>
          <a:xfrm>
            <a:off x="9486905" y="1941144"/>
            <a:ext cx="2423812" cy="2514022"/>
            <a:chOff x="36384852" y="22544308"/>
            <a:chExt cx="3062393" cy="1542652"/>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96758"/>
            </a:xfrm>
            <a:prstGeom prst="rect">
              <a:avLst/>
            </a:prstGeom>
            <a:solidFill>
              <a:srgbClr val="FFC8CF"/>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-100% = Concept Not in standard</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96758"/>
            </a:xfrm>
            <a:prstGeom prst="rect">
              <a:avLst/>
            </a:prstGeom>
            <a:solidFill>
              <a:srgbClr val="FFEC9C"/>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96758"/>
            </a:xfrm>
            <a:prstGeom prst="rect">
              <a:avLst/>
            </a:prstGeom>
            <a:solidFill>
              <a:srgbClr val="C7F0CF"/>
            </a:solidFill>
            <a:ln>
              <a:solidFill>
                <a:schemeClr val="tx1"/>
              </a:solidFill>
            </a:ln>
          </p:spPr>
          <p:txBody>
            <a:bodyPr wrap="square" rtlCol="0">
              <a:spAutoFit/>
            </a:bodyPr>
            <a:lstStyle/>
            <a:p>
              <a:r>
                <a:rPr lang="en-US" sz="1801"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96758"/>
            </a:xfrm>
            <a:prstGeom prst="rect">
              <a:avLst/>
            </a:prstGeom>
            <a:solidFill>
              <a:schemeClr val="bg1"/>
            </a:solidFill>
            <a:ln>
              <a:solidFill>
                <a:schemeClr val="tx1"/>
              </a:solidFill>
            </a:ln>
          </p:spPr>
          <p:txBody>
            <a:bodyPr wrap="square" rtlCol="0">
              <a:spAutoFit/>
            </a:bodyPr>
            <a:lstStyle/>
            <a:p>
              <a:r>
                <a:rPr lang="en-US" sz="1801"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844552" y="601663"/>
            <a:ext cx="8528051"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Guidance Reports </a:t>
            </a:r>
            <a:endParaRPr lang="en-US" sz="2700"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658231735"/>
              </p:ext>
            </p:extLst>
          </p:nvPr>
        </p:nvGraphicFramePr>
        <p:xfrm>
          <a:off x="419105" y="1180001"/>
          <a:ext cx="8731250" cy="5257805"/>
        </p:xfrm>
        <a:graphic>
          <a:graphicData uri="http://schemas.openxmlformats.org/drawingml/2006/table">
            <a:tbl>
              <a:tblPr/>
              <a:tblGrid>
                <a:gridCol w="3476565">
                  <a:extLst>
                    <a:ext uri="{9D8B030D-6E8A-4147-A177-3AD203B41FA5}">
                      <a16:colId xmlns:a16="http://schemas.microsoft.com/office/drawing/2014/main" val="1703868653"/>
                    </a:ext>
                  </a:extLst>
                </a:gridCol>
                <a:gridCol w="1549785">
                  <a:extLst>
                    <a:ext uri="{9D8B030D-6E8A-4147-A177-3AD203B41FA5}">
                      <a16:colId xmlns:a16="http://schemas.microsoft.com/office/drawing/2014/main" val="1839272798"/>
                    </a:ext>
                  </a:extLst>
                </a:gridCol>
                <a:gridCol w="3704900">
                  <a:extLst>
                    <a:ext uri="{9D8B030D-6E8A-4147-A177-3AD203B41FA5}">
                      <a16:colId xmlns:a16="http://schemas.microsoft.com/office/drawing/2014/main" val="659120896"/>
                    </a:ext>
                  </a:extLst>
                </a:gridCol>
              </a:tblGrid>
              <a:tr h="395116">
                <a:tc>
                  <a:txBody>
                    <a:bodyPr/>
                    <a:lstStyle/>
                    <a:p>
                      <a:pPr algn="ctr" fontAlgn="b"/>
                      <a:r>
                        <a:rPr lang="en-US" sz="1500" b="1" i="0" u="none" strike="noStrike" dirty="0">
                          <a:solidFill>
                            <a:srgbClr val="000000"/>
                          </a:solidFill>
                          <a:effectLst/>
                          <a:latin typeface="+mj-lt"/>
                        </a:rPr>
                        <a:t>Concept</a:t>
                      </a:r>
                    </a:p>
                  </a:txBody>
                  <a:tcPr marL="4735" marR="4735" marT="473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mj-lt"/>
                        </a:rPr>
                        <a:t>Occurrence %</a:t>
                      </a:r>
                    </a:p>
                  </a:txBody>
                  <a:tcPr marL="4735" marR="4735" marT="473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mj-lt"/>
                        </a:rPr>
                        <a:t>Recommendation Profile</a:t>
                      </a: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255931">
                <a:tc>
                  <a:txBody>
                    <a:bodyPr/>
                    <a:lstStyle/>
                    <a:p>
                      <a:pPr algn="l" fontAlgn="b"/>
                      <a:r>
                        <a:rPr lang="en-US" sz="1500" b="0" i="0" u="sng" strike="noStrike">
                          <a:solidFill>
                            <a:srgbClr val="0000FF"/>
                          </a:solidFill>
                          <a:effectLst/>
                          <a:latin typeface="+mn-lt"/>
                          <a:hlinkClick r:id="rId3"/>
                        </a:rPr>
                        <a:t>Resource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255931">
                <a:tc>
                  <a:txBody>
                    <a:bodyPr/>
                    <a:lstStyle/>
                    <a:p>
                      <a:pPr algn="l" fontAlgn="b"/>
                      <a:r>
                        <a:rPr lang="en-US" sz="1500" b="0" i="0" u="sng" strike="noStrike">
                          <a:solidFill>
                            <a:srgbClr val="0000FF"/>
                          </a:solidFill>
                          <a:effectLst/>
                          <a:latin typeface="+mn-lt"/>
                          <a:hlinkClick r:id="rId5"/>
                        </a:rPr>
                        <a:t>Resource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255931">
                <a:tc>
                  <a:txBody>
                    <a:bodyPr/>
                    <a:lstStyle/>
                    <a:p>
                      <a:pPr algn="l" fontAlgn="b"/>
                      <a:r>
                        <a:rPr lang="en-US" sz="1500" b="0" i="0" u="sng" strike="noStrike" dirty="0">
                          <a:solidFill>
                            <a:srgbClr val="0000FF"/>
                          </a:solidFill>
                          <a:effectLst/>
                          <a:latin typeface="+mn-lt"/>
                          <a:hlinkClick r:id="rId6"/>
                        </a:rPr>
                        <a:t>Author / Originator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255931">
                <a:tc>
                  <a:txBody>
                    <a:bodyPr/>
                    <a:lstStyle/>
                    <a:p>
                      <a:pPr algn="l" fontAlgn="b"/>
                      <a:r>
                        <a:rPr lang="en-US" sz="1500" b="0" i="0" u="sng" strike="noStrike">
                          <a:solidFill>
                            <a:srgbClr val="0000FF"/>
                          </a:solidFill>
                          <a:effectLst/>
                          <a:latin typeface="+mn-lt"/>
                          <a:hlinkClick r:id="rId7"/>
                        </a:rPr>
                        <a:t>Author / Originator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255931">
                <a:tc>
                  <a:txBody>
                    <a:bodyPr/>
                    <a:lstStyle/>
                    <a:p>
                      <a:pPr algn="l" fontAlgn="b"/>
                      <a:r>
                        <a:rPr lang="en-US" sz="1500" b="0" i="0" u="sng" strike="noStrike">
                          <a:solidFill>
                            <a:srgbClr val="0000FF"/>
                          </a:solidFill>
                          <a:effectLst/>
                          <a:latin typeface="+mn-lt"/>
                          <a:hlinkClick r:id="rId8"/>
                        </a:rPr>
                        <a:t>Author / Originator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255931">
                <a:tc>
                  <a:txBody>
                    <a:bodyPr/>
                    <a:lstStyle/>
                    <a:p>
                      <a:pPr algn="l" fontAlgn="b"/>
                      <a:r>
                        <a:rPr lang="en-US" sz="1500" b="0" i="0" u="sng" strike="noStrike">
                          <a:solidFill>
                            <a:srgbClr val="0000FF"/>
                          </a:solidFill>
                          <a:effectLst/>
                          <a:latin typeface="+mn-lt"/>
                          <a:hlinkClick r:id="rId9"/>
                        </a:rPr>
                        <a:t>Resource Title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255931">
                <a:tc>
                  <a:txBody>
                    <a:bodyPr/>
                    <a:lstStyle/>
                    <a:p>
                      <a:pPr algn="l" fontAlgn="b"/>
                      <a:r>
                        <a:rPr lang="en-US" sz="1500" b="0" i="0" u="sng" strike="noStrike" dirty="0">
                          <a:solidFill>
                            <a:srgbClr val="0000FF"/>
                          </a:solidFill>
                          <a:effectLst/>
                          <a:latin typeface="+mn-lt"/>
                          <a:hlinkClick r:id="rId10"/>
                        </a:rPr>
                        <a:t>Publisher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255931">
                <a:tc>
                  <a:txBody>
                    <a:bodyPr/>
                    <a:lstStyle/>
                    <a:p>
                      <a:pPr algn="l" fontAlgn="b"/>
                      <a:r>
                        <a:rPr lang="en-US" sz="1500" b="0" i="0" u="sng" strike="noStrike">
                          <a:solidFill>
                            <a:srgbClr val="0000FF"/>
                          </a:solidFill>
                          <a:effectLst/>
                          <a:latin typeface="+mn-lt"/>
                          <a:hlinkClick r:id="rId12"/>
                        </a:rPr>
                        <a:t>Keyword</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255931">
                <a:tc>
                  <a:txBody>
                    <a:bodyPr/>
                    <a:lstStyle/>
                    <a:p>
                      <a:pPr algn="l" fontAlgn="b"/>
                      <a:r>
                        <a:rPr lang="en-US" sz="1500" b="0" i="0" u="sng" strike="noStrike">
                          <a:solidFill>
                            <a:srgbClr val="0000FF"/>
                          </a:solidFill>
                          <a:effectLst/>
                          <a:latin typeface="+mn-lt"/>
                          <a:hlinkClick r:id="rId14"/>
                        </a:rPr>
                        <a:t>Keyword Vocabulary</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255931">
                <a:tc>
                  <a:txBody>
                    <a:bodyPr/>
                    <a:lstStyle/>
                    <a:p>
                      <a:pPr algn="l" fontAlgn="b"/>
                      <a:r>
                        <a:rPr lang="en-US" sz="1500" b="0" i="0" u="sng" strike="noStrike">
                          <a:solidFill>
                            <a:srgbClr val="0000FF"/>
                          </a:solidFill>
                          <a:effectLst/>
                          <a:latin typeface="+mn-lt"/>
                          <a:hlinkClick r:id="rId15"/>
                        </a:rPr>
                        <a:t>Contributor Name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255931">
                <a:tc>
                  <a:txBody>
                    <a:bodyPr/>
                    <a:lstStyle/>
                    <a:p>
                      <a:pPr algn="l" fontAlgn="b"/>
                      <a:r>
                        <a:rPr lang="en-US" sz="1500" b="0" i="0" u="sng" strike="noStrike">
                          <a:solidFill>
                            <a:srgbClr val="0000FF"/>
                          </a:solidFill>
                          <a:effectLst/>
                          <a:latin typeface="+mn-lt"/>
                          <a:hlinkClick r:id="rId16"/>
                        </a:rPr>
                        <a:t>Contributor Role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255931">
                <a:tc>
                  <a:txBody>
                    <a:bodyPr/>
                    <a:lstStyle/>
                    <a:p>
                      <a:pPr algn="l" fontAlgn="b"/>
                      <a:r>
                        <a:rPr lang="en-US" sz="1500" b="0" i="0" u="sng" strike="noStrike">
                          <a:solidFill>
                            <a:srgbClr val="0000FF"/>
                          </a:solidFill>
                          <a:effectLst/>
                          <a:latin typeface="+mn-lt"/>
                          <a:hlinkClick r:id="rId17"/>
                        </a:rPr>
                        <a:t>Responsible Party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255931">
                <a:tc>
                  <a:txBody>
                    <a:bodyPr/>
                    <a:lstStyle/>
                    <a:p>
                      <a:pPr algn="l" fontAlgn="b"/>
                      <a:r>
                        <a:rPr lang="en-US" sz="1500" b="0" i="0" u="sng" strike="noStrike">
                          <a:solidFill>
                            <a:srgbClr val="0000FF"/>
                          </a:solidFill>
                          <a:effectLst/>
                          <a:latin typeface="+mn-lt"/>
                          <a:hlinkClick r:id="rId18"/>
                        </a:rPr>
                        <a:t>Responsible Party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255931">
                <a:tc>
                  <a:txBody>
                    <a:bodyPr/>
                    <a:lstStyle/>
                    <a:p>
                      <a:pPr algn="l" fontAlgn="b"/>
                      <a:r>
                        <a:rPr lang="en-US" sz="1500" b="0" i="0" u="sng" strike="noStrike" dirty="0">
                          <a:solidFill>
                            <a:srgbClr val="0000FF"/>
                          </a:solidFill>
                          <a:effectLst/>
                          <a:latin typeface="+mn-lt"/>
                          <a:hlinkClick r:id="rId19"/>
                        </a:rPr>
                        <a:t>Resource Type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255931">
                <a:tc>
                  <a:txBody>
                    <a:bodyPr/>
                    <a:lstStyle/>
                    <a:p>
                      <a:pPr algn="l" fontAlgn="b"/>
                      <a:r>
                        <a:rPr lang="en-US" sz="1500" b="0" i="0" u="sng" strike="noStrike" dirty="0">
                          <a:solidFill>
                            <a:srgbClr val="0000FF"/>
                          </a:solidFill>
                          <a:effectLst/>
                          <a:latin typeface="+mn-lt"/>
                          <a:hlinkClick r:id="rId20"/>
                        </a:rPr>
                        <a:t>Related Resource Identifier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255931">
                <a:tc>
                  <a:txBody>
                    <a:bodyPr/>
                    <a:lstStyle/>
                    <a:p>
                      <a:pPr algn="l" fontAlgn="b"/>
                      <a:r>
                        <a:rPr lang="en-US" sz="1500" b="0" i="0" u="sng" strike="noStrike" dirty="0">
                          <a:solidFill>
                            <a:srgbClr val="0000FF"/>
                          </a:solidFill>
                          <a:effectLst/>
                          <a:latin typeface="+mn-lt"/>
                          <a:hlinkClick r:id="rId21"/>
                        </a:rPr>
                        <a:t>Abstract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255931">
                <a:tc>
                  <a:txBody>
                    <a:bodyPr/>
                    <a:lstStyle/>
                    <a:p>
                      <a:pPr algn="l" fontAlgn="b"/>
                      <a:r>
                        <a:rPr lang="en-US" sz="1500" b="0" i="0" u="sng" strike="noStrike" dirty="0">
                          <a:solidFill>
                            <a:srgbClr val="0000FF"/>
                          </a:solidFill>
                          <a:effectLst/>
                          <a:latin typeface="+mn-lt"/>
                          <a:hlinkClick r:id="rId22"/>
                        </a:rPr>
                        <a:t>Spatial Extent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0000"/>
                          </a:solidFill>
                          <a:effectLst/>
                          <a:latin typeface="Calibri" panose="020F0502020204030204" pitchFamily="34" charset="0"/>
                        </a:rPr>
                        <a:t>75%</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
        <p:nvSpPr>
          <p:cNvPr id="2" name="TextBox 1">
            <a:extLst>
              <a:ext uri="{FF2B5EF4-FFF2-40B4-BE49-F238E27FC236}">
                <a16:creationId xmlns:a16="http://schemas.microsoft.com/office/drawing/2014/main" id="{B59A304E-A263-7C4C-8FD5-EB18D345A1FF}"/>
              </a:ext>
            </a:extLst>
          </p:cNvPr>
          <p:cNvSpPr txBox="1"/>
          <p:nvPr/>
        </p:nvSpPr>
        <p:spPr>
          <a:xfrm>
            <a:off x="7454537" y="6488668"/>
            <a:ext cx="4814138" cy="369332"/>
          </a:xfrm>
          <a:prstGeom prst="rect">
            <a:avLst/>
          </a:prstGeom>
          <a:noFill/>
        </p:spPr>
        <p:txBody>
          <a:bodyPr wrap="none" rtlCol="0">
            <a:spAutoFit/>
          </a:bodyPr>
          <a:lstStyle/>
          <a:p>
            <a:r>
              <a:rPr lang="en-US" dirty="0">
                <a:hlinkClick r:id="rId23"/>
              </a:rPr>
              <a:t>https://github.com/scgordon/ConceptMining</a:t>
            </a:r>
            <a:r>
              <a:rPr lang="en-US" dirty="0"/>
              <a:t> </a:t>
            </a:r>
          </a:p>
        </p:txBody>
      </p:sp>
    </p:spTree>
    <p:extLst>
      <p:ext uri="{BB962C8B-B14F-4D97-AF65-F5344CB8AC3E}">
        <p14:creationId xmlns:p14="http://schemas.microsoft.com/office/powerpoint/2010/main" val="26246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30936" y="391887"/>
            <a:ext cx="4534847" cy="762000"/>
          </a:xfrm>
        </p:spPr>
        <p:txBody>
          <a:bodyPr/>
          <a:lstStyle/>
          <a:p>
            <a:r>
              <a:rPr lang="en-US" altLang="en-US" dirty="0">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32" indent="-285744">
              <a:spcBef>
                <a:spcPct val="20000"/>
              </a:spcBef>
              <a:buClr>
                <a:schemeClr val="tx1"/>
              </a:buClr>
              <a:buFont typeface="Symbol" charset="2"/>
              <a:buChar char="-"/>
              <a:defRPr sz="2600">
                <a:solidFill>
                  <a:srgbClr val="000000"/>
                </a:solidFill>
                <a:latin typeface="Arial" charset="0"/>
                <a:ea typeface="ＭＳ Ｐゴシック" charset="-128"/>
              </a:defRPr>
            </a:lvl2pPr>
            <a:lvl3pPr marL="1142971" indent="-228594">
              <a:spcBef>
                <a:spcPct val="20000"/>
              </a:spcBef>
              <a:buClr>
                <a:schemeClr val="tx1"/>
              </a:buClr>
              <a:buChar char="•"/>
              <a:defRPr sz="2400">
                <a:solidFill>
                  <a:srgbClr val="000000"/>
                </a:solidFill>
                <a:latin typeface="Arial" charset="0"/>
                <a:ea typeface="ＭＳ Ｐゴシック" charset="-128"/>
              </a:defRPr>
            </a:lvl3pPr>
            <a:lvl4pPr marL="1600160" indent="-228594">
              <a:spcBef>
                <a:spcPct val="20000"/>
              </a:spcBef>
              <a:buClr>
                <a:schemeClr val="tx1"/>
              </a:buClr>
              <a:buChar char="•"/>
              <a:defRPr sz="2000">
                <a:solidFill>
                  <a:srgbClr val="000000"/>
                </a:solidFill>
                <a:latin typeface="Arial" charset="0"/>
                <a:ea typeface="ＭＳ Ｐゴシック" charset="-128"/>
              </a:defRPr>
            </a:lvl4pPr>
            <a:lvl5pPr marL="2057349" indent="-228594">
              <a:spcBef>
                <a:spcPct val="20000"/>
              </a:spcBef>
              <a:buClr>
                <a:schemeClr val="tx1"/>
              </a:buClr>
              <a:buChar char="•"/>
              <a:defRPr sz="2000">
                <a:solidFill>
                  <a:srgbClr val="000000"/>
                </a:solidFill>
                <a:latin typeface="Arial" charset="0"/>
                <a:ea typeface="ＭＳ Ｐゴシック" charset="-128"/>
              </a:defRPr>
            </a:lvl5pPr>
            <a:lvl6pPr marL="2514537"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726"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8914"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103"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16</a:t>
            </a:fld>
            <a:endParaRPr lang="en-US" altLang="en-US" sz="1200">
              <a:solidFill>
                <a:schemeClr val="bg1"/>
              </a:solidFill>
            </a:endParaRPr>
          </a:p>
        </p:txBody>
      </p:sp>
      <p:sp>
        <p:nvSpPr>
          <p:cNvPr id="46083" name="TextBox 7"/>
          <p:cNvSpPr txBox="1">
            <a:spLocks noChangeArrowheads="1"/>
          </p:cNvSpPr>
          <p:nvPr/>
        </p:nvSpPr>
        <p:spPr bwMode="auto">
          <a:xfrm>
            <a:off x="3397254" y="4530730"/>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5673729" y="36337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6816729" y="2606679"/>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8064503" y="11191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909" y="1423994"/>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5077" y="2303770"/>
            <a:ext cx="3611563" cy="347345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0469" y="2768599"/>
            <a:ext cx="3611563" cy="34750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43674" y="6243638"/>
            <a:ext cx="78041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dirty="0">
                <a:solidFill>
                  <a:schemeClr val="tx1"/>
                </a:solidFill>
                <a:hlinkClick r:id="rId6"/>
              </a:rPr>
              <a:t>http://wiki.esipfed.org/index.php/Category:Documentation_Connections</a:t>
            </a:r>
            <a:r>
              <a:rPr lang="en-US" altLang="en-US" sz="1800" dirty="0">
                <a:solidFill>
                  <a:schemeClr val="tx1"/>
                </a:solidFill>
              </a:rPr>
              <a:t> </a:t>
            </a:r>
          </a:p>
        </p:txBody>
      </p:sp>
    </p:spTree>
    <p:extLst>
      <p:ext uri="{BB962C8B-B14F-4D97-AF65-F5344CB8AC3E}">
        <p14:creationId xmlns:p14="http://schemas.microsoft.com/office/powerpoint/2010/main" val="1027561283"/>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97D0C-C90B-4240-B6B3-216B7C826749}"/>
              </a:ext>
            </a:extLst>
          </p:cNvPr>
          <p:cNvSpPr txBox="1">
            <a:spLocks/>
          </p:cNvSpPr>
          <p:nvPr/>
        </p:nvSpPr>
        <p:spPr>
          <a:xfrm>
            <a:off x="844553" y="601663"/>
            <a:ext cx="8708750" cy="508000"/>
          </a:xfrm>
          <a:prstGeom prst="rect">
            <a:avLst/>
          </a:prstGeom>
        </p:spPr>
        <p:txBody>
          <a:bodyPr/>
          <a:lst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a:lstStyle>
          <a:p>
            <a:r>
              <a:rPr lang="en-US" dirty="0"/>
              <a:t>Which records need what improvement</a:t>
            </a:r>
          </a:p>
        </p:txBody>
      </p:sp>
      <p:sp>
        <p:nvSpPr>
          <p:cNvPr id="2" name="TextBox 1">
            <a:extLst>
              <a:ext uri="{FF2B5EF4-FFF2-40B4-BE49-F238E27FC236}">
                <a16:creationId xmlns:a16="http://schemas.microsoft.com/office/drawing/2014/main" id="{ABE093B6-8C8E-C549-BB4C-5061BA083B21}"/>
              </a:ext>
            </a:extLst>
          </p:cNvPr>
          <p:cNvSpPr txBox="1"/>
          <p:nvPr/>
        </p:nvSpPr>
        <p:spPr>
          <a:xfrm>
            <a:off x="444137" y="6383396"/>
            <a:ext cx="10956846" cy="369332"/>
          </a:xfrm>
          <a:prstGeom prst="rect">
            <a:avLst/>
          </a:prstGeom>
          <a:noFill/>
        </p:spPr>
        <p:txBody>
          <a:bodyPr wrap="none" rtlCol="0">
            <a:spAutoFit/>
          </a:bodyPr>
          <a:lstStyle/>
          <a:p>
            <a:r>
              <a:rPr lang="en-US" dirty="0">
                <a:hlinkClick r:id="rId3"/>
              </a:rPr>
              <a:t>https://docs.google.com/spreadsheets/d/1-yBkxQlgZM26HO-popOzqxAdG9Hc18KBVvmRJy81S2M/edit</a:t>
            </a:r>
            <a:r>
              <a:rPr lang="en-US" dirty="0"/>
              <a:t> </a:t>
            </a:r>
          </a:p>
        </p:txBody>
      </p:sp>
      <p:pic>
        <p:nvPicPr>
          <p:cNvPr id="7" name="Picture 6">
            <a:extLst>
              <a:ext uri="{FF2B5EF4-FFF2-40B4-BE49-F238E27FC236}">
                <a16:creationId xmlns:a16="http://schemas.microsoft.com/office/drawing/2014/main" id="{EAC43195-7527-F04F-88F1-790970517F03}"/>
              </a:ext>
            </a:extLst>
          </p:cNvPr>
          <p:cNvPicPr>
            <a:picLocks noChangeAspect="1"/>
          </p:cNvPicPr>
          <p:nvPr/>
        </p:nvPicPr>
        <p:blipFill>
          <a:blip r:embed="rId4"/>
          <a:stretch>
            <a:fillRect/>
          </a:stretch>
        </p:blipFill>
        <p:spPr>
          <a:xfrm>
            <a:off x="1315003" y="1314995"/>
            <a:ext cx="9004663" cy="5065123"/>
          </a:xfrm>
          <a:prstGeom prst="rect">
            <a:avLst/>
          </a:prstGeom>
        </p:spPr>
      </p:pic>
    </p:spTree>
    <p:extLst>
      <p:ext uri="{BB962C8B-B14F-4D97-AF65-F5344CB8AC3E}">
        <p14:creationId xmlns:p14="http://schemas.microsoft.com/office/powerpoint/2010/main" val="201590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406940" y="381000"/>
            <a:ext cx="8902700" cy="762000"/>
          </a:xfrm>
        </p:spPr>
        <p:txBody>
          <a:bodyPr/>
          <a:lstStyle/>
          <a:p>
            <a:pPr eaLnBrk="1" hangingPunct="1"/>
            <a:r>
              <a:rPr lang="en-US" altLang="en-US" dirty="0">
                <a:ea typeface="ＭＳ Ｐゴシック" charset="-128"/>
              </a:rPr>
              <a:t>Case Study: BCO-DMO’s </a:t>
            </a:r>
            <a:r>
              <a:rPr lang="en-US" altLang="en-US" dirty="0" err="1">
                <a:ea typeface="ＭＳ Ｐゴシック" charset="-128"/>
              </a:rPr>
              <a:t>GeoTraces</a:t>
            </a:r>
            <a:r>
              <a:rPr lang="en-US" altLang="en-US" dirty="0">
                <a:ea typeface="ＭＳ Ｐゴシック" charset="-128"/>
              </a:rPr>
              <a:t> Collection</a:t>
            </a:r>
          </a:p>
        </p:txBody>
      </p:sp>
      <p:sp>
        <p:nvSpPr>
          <p:cNvPr id="6" name="TextBox 5"/>
          <p:cNvSpPr txBox="1"/>
          <p:nvPr/>
        </p:nvSpPr>
        <p:spPr>
          <a:xfrm>
            <a:off x="2489253" y="12240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Summer 2016</a:t>
            </a:r>
          </a:p>
        </p:txBody>
      </p:sp>
      <p:sp>
        <p:nvSpPr>
          <p:cNvPr id="8" name="TextBox 7"/>
          <p:cNvSpPr txBox="1"/>
          <p:nvPr/>
        </p:nvSpPr>
        <p:spPr>
          <a:xfrm>
            <a:off x="6395691" y="11986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Oct 2016</a:t>
            </a:r>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25" y="1820963"/>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20" y="1833663"/>
            <a:ext cx="2724690" cy="4673600"/>
          </a:xfrm>
          <a:prstGeom prst="rect">
            <a:avLst/>
          </a:prstGeom>
          <a:ln>
            <a:solidFill>
              <a:srgbClr val="000000"/>
            </a:solidFill>
          </a:ln>
        </p:spPr>
      </p:pic>
      <p:sp>
        <p:nvSpPr>
          <p:cNvPr id="9" name="Rectangle 8"/>
          <p:cNvSpPr/>
          <p:nvPr/>
        </p:nvSpPr>
        <p:spPr bwMode="auto">
          <a:xfrm>
            <a:off x="2135220" y="5796063"/>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1" name="Rectangle 10"/>
          <p:cNvSpPr/>
          <p:nvPr/>
        </p:nvSpPr>
        <p:spPr bwMode="auto">
          <a:xfrm>
            <a:off x="6173820" y="5948463"/>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2" name="Rectangle 11"/>
          <p:cNvSpPr/>
          <p:nvPr/>
        </p:nvSpPr>
        <p:spPr bwMode="auto">
          <a:xfrm>
            <a:off x="2135220" y="3814863"/>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3" name="Rectangle 12"/>
          <p:cNvSpPr/>
          <p:nvPr/>
        </p:nvSpPr>
        <p:spPr bwMode="auto">
          <a:xfrm>
            <a:off x="2135220" y="3052863"/>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2135220" y="5262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
        <p:nvSpPr>
          <p:cNvPr id="15" name="Rectangle 14"/>
          <p:cNvSpPr/>
          <p:nvPr/>
        </p:nvSpPr>
        <p:spPr bwMode="auto">
          <a:xfrm>
            <a:off x="2135220" y="5643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Tree>
    <p:extLst>
      <p:ext uri="{BB962C8B-B14F-4D97-AF65-F5344CB8AC3E}">
        <p14:creationId xmlns:p14="http://schemas.microsoft.com/office/powerpoint/2010/main" val="1084482078"/>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CDEB-B769-B34B-ACC4-3CC80A261DC7}"/>
              </a:ext>
            </a:extLst>
          </p:cNvPr>
          <p:cNvSpPr>
            <a:spLocks noGrp="1"/>
          </p:cNvSpPr>
          <p:nvPr>
            <p:ph type="title"/>
          </p:nvPr>
        </p:nvSpPr>
        <p:spPr/>
        <p:txBody>
          <a:bodyPr/>
          <a:lstStyle/>
          <a:p>
            <a:r>
              <a:rPr lang="en-US" dirty="0"/>
              <a:t>Metrics for Managers </a:t>
            </a:r>
          </a:p>
        </p:txBody>
      </p:sp>
      <p:pic>
        <p:nvPicPr>
          <p:cNvPr id="5" name="Picture 4">
            <a:extLst>
              <a:ext uri="{FF2B5EF4-FFF2-40B4-BE49-F238E27FC236}">
                <a16:creationId xmlns:a16="http://schemas.microsoft.com/office/drawing/2014/main" id="{E2F47A59-18F6-284B-8FB9-384A33134507}"/>
              </a:ext>
            </a:extLst>
          </p:cNvPr>
          <p:cNvPicPr>
            <a:picLocks noChangeAspect="1"/>
          </p:cNvPicPr>
          <p:nvPr/>
        </p:nvPicPr>
        <p:blipFill rotWithShape="1">
          <a:blip r:embed="rId3"/>
          <a:srcRect l="3495" t="2653" r="3476" b="7637"/>
          <a:stretch/>
        </p:blipFill>
        <p:spPr>
          <a:xfrm>
            <a:off x="1561170" y="1282394"/>
            <a:ext cx="8452626" cy="5219640"/>
          </a:xfrm>
          <a:prstGeom prst="rect">
            <a:avLst/>
          </a:prstGeom>
        </p:spPr>
      </p:pic>
      <p:sp>
        <p:nvSpPr>
          <p:cNvPr id="6" name="TextBox 5">
            <a:extLst>
              <a:ext uri="{FF2B5EF4-FFF2-40B4-BE49-F238E27FC236}">
                <a16:creationId xmlns:a16="http://schemas.microsoft.com/office/drawing/2014/main" id="{229B84D6-F4C2-5444-A473-281B753D8B2D}"/>
              </a:ext>
            </a:extLst>
          </p:cNvPr>
          <p:cNvSpPr txBox="1"/>
          <p:nvPr/>
        </p:nvSpPr>
        <p:spPr>
          <a:xfrm>
            <a:off x="468351" y="6490011"/>
            <a:ext cx="11380038" cy="369332"/>
          </a:xfrm>
          <a:prstGeom prst="rect">
            <a:avLst/>
          </a:prstGeom>
          <a:noFill/>
        </p:spPr>
        <p:txBody>
          <a:bodyPr wrap="none" rtlCol="0">
            <a:spAutoFit/>
          </a:bodyPr>
          <a:lstStyle/>
          <a:p>
            <a:r>
              <a:rPr lang="en-US" dirty="0">
                <a:hlinkClick r:id="rId4"/>
              </a:rPr>
              <a:t>https://github.com/scgordon/MetadataEvaluation/blob/LTERsitesThroughTime/reports/NWT/NWT_Report.xlsx</a:t>
            </a:r>
            <a:r>
              <a:rPr lang="en-US" dirty="0"/>
              <a:t> </a:t>
            </a:r>
          </a:p>
        </p:txBody>
      </p:sp>
    </p:spTree>
    <p:extLst>
      <p:ext uri="{BB962C8B-B14F-4D97-AF65-F5344CB8AC3E}">
        <p14:creationId xmlns:p14="http://schemas.microsoft.com/office/powerpoint/2010/main" val="2336140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617547" y="983581"/>
            <a:ext cx="6126164" cy="783307"/>
          </a:xfrm>
        </p:spPr>
        <p:txBody>
          <a:bodyPr anchor="t"/>
          <a:lstStyle/>
          <a:p>
            <a:r>
              <a:rPr lang="en-US" dirty="0"/>
              <a:t>Quantitative analysis of metadata to serve the needs of a diverse community of users</a:t>
            </a: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617547" y="2324108"/>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13</a:t>
            </a:r>
            <a:r>
              <a:rPr lang="en-US" baseline="30000" dirty="0"/>
              <a:t>th</a:t>
            </a:r>
            <a:r>
              <a:rPr lang="en-US" dirty="0"/>
              <a:t> of June, 2018</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Measuring the improvement effort results and refining the rubrics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pPr>
              <a:lnSpc>
                <a:spcPct val="160000"/>
              </a:lnSpc>
              <a:buFont typeface="Arial" panose="020B0604020202020204" pitchFamily="34" charset="0"/>
              <a:buChar char="•"/>
            </a:pPr>
            <a:r>
              <a:rPr lang="en-US" dirty="0"/>
              <a:t>We can gather metrics on how students, staff, and faculty from different colleges and disciplines at the University discover, access, use, and cite the Libraries digital objects to allow for iterative improvement on the curation of the collections.</a:t>
            </a:r>
          </a:p>
          <a:p>
            <a:pPr>
              <a:lnSpc>
                <a:spcPct val="160000"/>
              </a:lnSpc>
              <a:buFont typeface="Arial" panose="020B0604020202020204" pitchFamily="34" charset="0"/>
              <a:buChar char="•"/>
            </a:pPr>
            <a:r>
              <a:rPr lang="en-US" dirty="0"/>
              <a:t>User Experience techniques, ethnographic interviews of users for feedback and development of user requirements to create CU specific rubrics to ensure quality at every part of the (meta)data lifecycle ingest creation and curation of records. </a:t>
            </a:r>
          </a:p>
          <a:p>
            <a:pPr>
              <a:lnSpc>
                <a:spcPct val="160000"/>
              </a:lnSpc>
              <a:buFont typeface="Arial" panose="020B0604020202020204" pitchFamily="34" charset="0"/>
              <a:buChar char="•"/>
            </a:pPr>
            <a:r>
              <a:rPr lang="en-US" dirty="0"/>
              <a:t>Reusable, </a:t>
            </a:r>
            <a:r>
              <a:rPr lang="en-US" dirty="0" err="1"/>
              <a:t>repurposable</a:t>
            </a:r>
            <a:r>
              <a:rPr lang="en-US" dirty="0"/>
              <a:t> workflows that can be driven not only by the Metadata Librarian will allow the library to directly support the metadata needs of the underserved and extend the usability and understanding of digital objects at the Library.</a:t>
            </a:r>
          </a:p>
        </p:txBody>
      </p:sp>
    </p:spTree>
    <p:extLst>
      <p:ext uri="{BB962C8B-B14F-4D97-AF65-F5344CB8AC3E}">
        <p14:creationId xmlns:p14="http://schemas.microsoft.com/office/powerpoint/2010/main" val="30832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Emergent tech and trends to utilize along the way </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fontScale="77500" lnSpcReduction="20000"/>
          </a:bodyPr>
          <a:lstStyle/>
          <a:p>
            <a:r>
              <a:rPr lang="en-US" dirty="0"/>
              <a:t>Citations for data and code – credit for researchers, improved reproducibility.</a:t>
            </a:r>
          </a:p>
          <a:p>
            <a:r>
              <a:rPr lang="en-US" dirty="0"/>
              <a:t>Computational narratives like </a:t>
            </a:r>
            <a:r>
              <a:rPr lang="en-US" dirty="0">
                <a:hlinkClick r:id="rId3"/>
              </a:rPr>
              <a:t>Jupyter Notebooks</a:t>
            </a:r>
            <a:r>
              <a:rPr lang="en-US" dirty="0"/>
              <a:t> and </a:t>
            </a:r>
            <a:r>
              <a:rPr lang="en-US" dirty="0">
                <a:hlinkClick r:id="rId4"/>
              </a:rPr>
              <a:t>RStudio</a:t>
            </a:r>
            <a:r>
              <a:rPr lang="en-US" dirty="0"/>
              <a:t> are quickly becoming the go to format for describing the code and workflow and resulting data in a research package.</a:t>
            </a:r>
          </a:p>
          <a:p>
            <a:r>
              <a:rPr lang="en-US" dirty="0"/>
              <a:t>Shared computational environments allow for rapid deployment and improvement of workflows – bring the code to the data and provide narrative markdown and widgets inline with executable code that is remixable by any user such as </a:t>
            </a:r>
            <a:r>
              <a:rPr lang="en-US" dirty="0">
                <a:hlinkClick r:id="rId5"/>
              </a:rPr>
              <a:t>JupyterHub</a:t>
            </a:r>
            <a:r>
              <a:rPr lang="en-US" dirty="0"/>
              <a:t>.</a:t>
            </a:r>
          </a:p>
          <a:p>
            <a:r>
              <a:rPr lang="en-US" dirty="0"/>
              <a:t>We can package the research output in citable reproducible scientific packages with computational narrative notebooks using the </a:t>
            </a:r>
            <a:r>
              <a:rPr lang="en-US" dirty="0">
                <a:hlinkClick r:id="rId6"/>
              </a:rPr>
              <a:t>WholeTale</a:t>
            </a:r>
            <a:r>
              <a:rPr lang="en-US" dirty="0"/>
              <a:t> framework.</a:t>
            </a:r>
          </a:p>
          <a:p>
            <a:r>
              <a:rPr lang="en-US" dirty="0"/>
              <a:t>We can host or participate in consortiums to provide shared computational environments to make data access equitable regardless of the user’s digital literacy or strength of internet connection </a:t>
            </a:r>
            <a:r>
              <a:rPr lang="en-US" dirty="0">
                <a:hlinkClick r:id="rId7"/>
              </a:rPr>
              <a:t>NDS Labs Workbench</a:t>
            </a:r>
            <a:r>
              <a:rPr lang="en-US" dirty="0"/>
              <a:t>. </a:t>
            </a:r>
          </a:p>
          <a:p>
            <a:r>
              <a:rPr lang="en-US" dirty="0"/>
              <a:t>This is an opportunity to pilot how the Library could provide equity of access to digital research objects created at CU for a diversity of digital literacy levels – a true digital commons.</a:t>
            </a:r>
          </a:p>
        </p:txBody>
      </p:sp>
    </p:spTree>
    <p:extLst>
      <p:ext uri="{BB962C8B-B14F-4D97-AF65-F5344CB8AC3E}">
        <p14:creationId xmlns:p14="http://schemas.microsoft.com/office/powerpoint/2010/main" val="217041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467C-C5CF-8044-AF50-3FA5913C52B4}"/>
              </a:ext>
            </a:extLst>
          </p:cNvPr>
          <p:cNvSpPr>
            <a:spLocks noGrp="1"/>
          </p:cNvSpPr>
          <p:nvPr>
            <p:ph type="title"/>
          </p:nvPr>
        </p:nvSpPr>
        <p:spPr/>
        <p:txBody>
          <a:bodyPr/>
          <a:lstStyle/>
          <a:p>
            <a:r>
              <a:rPr lang="en-US" dirty="0"/>
              <a:t>The future is intersectional</a:t>
            </a:r>
          </a:p>
        </p:txBody>
      </p:sp>
      <p:sp>
        <p:nvSpPr>
          <p:cNvPr id="3" name="Content Placeholder 2">
            <a:extLst>
              <a:ext uri="{FF2B5EF4-FFF2-40B4-BE49-F238E27FC236}">
                <a16:creationId xmlns:a16="http://schemas.microsoft.com/office/drawing/2014/main" id="{92399526-F570-C54B-AB44-3E7C72A17182}"/>
              </a:ext>
            </a:extLst>
          </p:cNvPr>
          <p:cNvSpPr>
            <a:spLocks noGrp="1"/>
          </p:cNvSpPr>
          <p:nvPr>
            <p:ph idx="1"/>
          </p:nvPr>
        </p:nvSpPr>
        <p:spPr>
          <a:xfrm>
            <a:off x="483622" y="1360805"/>
            <a:ext cx="5577544" cy="4603750"/>
          </a:xfrm>
        </p:spPr>
        <p:txBody>
          <a:bodyPr>
            <a:normAutofit lnSpcReduction="10000"/>
          </a:bodyPr>
          <a:lstStyle/>
          <a:p>
            <a:r>
              <a:rPr lang="en-US" dirty="0"/>
              <a:t>Not only between the silos of scholarly research but in society. Acknowledging our similarities allows us to effectively celebrate and support our differences.</a:t>
            </a:r>
          </a:p>
          <a:p>
            <a:r>
              <a:rPr lang="en-US" dirty="0"/>
              <a:t>Linked metadata concepts and shared vocabularies across disciplines provides a richer research experience that doesn’t need to conform any one understanding of discovery, accelerating research by all scholars at CU.</a:t>
            </a:r>
          </a:p>
          <a:p>
            <a:endParaRPr lang="en-US" dirty="0"/>
          </a:p>
        </p:txBody>
      </p:sp>
      <p:sp>
        <p:nvSpPr>
          <p:cNvPr id="5" name="TextBox 4">
            <a:extLst>
              <a:ext uri="{FF2B5EF4-FFF2-40B4-BE49-F238E27FC236}">
                <a16:creationId xmlns:a16="http://schemas.microsoft.com/office/drawing/2014/main" id="{5CAB4D28-B976-E346-A2C5-F2C552AF6C6E}"/>
              </a:ext>
            </a:extLst>
          </p:cNvPr>
          <p:cNvSpPr txBox="1"/>
          <p:nvPr/>
        </p:nvSpPr>
        <p:spPr>
          <a:xfrm>
            <a:off x="20464" y="6516281"/>
            <a:ext cx="9328195" cy="369332"/>
          </a:xfrm>
          <a:prstGeom prst="rect">
            <a:avLst/>
          </a:prstGeom>
          <a:noFill/>
        </p:spPr>
        <p:txBody>
          <a:bodyPr wrap="none" rtlCol="0">
            <a:spAutoFit/>
          </a:bodyPr>
          <a:lstStyle/>
          <a:p>
            <a:r>
              <a:rPr lang="en-US" dirty="0">
                <a:hlinkClick r:id="rId3"/>
              </a:rPr>
              <a:t>https://commons.wikimedia.org/wiki/File:All_connected_-_geograph.org.uk_-_885485.jpg</a:t>
            </a:r>
            <a:r>
              <a:rPr lang="en-US" dirty="0"/>
              <a:t> </a:t>
            </a:r>
          </a:p>
        </p:txBody>
      </p:sp>
      <p:pic>
        <p:nvPicPr>
          <p:cNvPr id="6" name="Picture 5">
            <a:extLst>
              <a:ext uri="{FF2B5EF4-FFF2-40B4-BE49-F238E27FC236}">
                <a16:creationId xmlns:a16="http://schemas.microsoft.com/office/drawing/2014/main" id="{4BA114AF-696B-774B-A2E2-610F345B808C}"/>
              </a:ext>
            </a:extLst>
          </p:cNvPr>
          <p:cNvPicPr>
            <a:picLocks noChangeAspect="1"/>
          </p:cNvPicPr>
          <p:nvPr/>
        </p:nvPicPr>
        <p:blipFill>
          <a:blip r:embed="rId4"/>
          <a:stretch>
            <a:fillRect/>
          </a:stretch>
        </p:blipFill>
        <p:spPr>
          <a:xfrm>
            <a:off x="7271657" y="1360805"/>
            <a:ext cx="3840480" cy="5120640"/>
          </a:xfrm>
          <a:prstGeom prst="rect">
            <a:avLst/>
          </a:prstGeom>
        </p:spPr>
      </p:pic>
    </p:spTree>
    <p:extLst>
      <p:ext uri="{BB962C8B-B14F-4D97-AF65-F5344CB8AC3E}">
        <p14:creationId xmlns:p14="http://schemas.microsoft.com/office/powerpoint/2010/main" val="406819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57" y="76405"/>
            <a:ext cx="10363200" cy="1362075"/>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6477001" y="1219210"/>
            <a:ext cx="5415119" cy="5550821"/>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342904" y="2933709"/>
            <a:ext cx="5775940" cy="1200329"/>
          </a:xfrm>
          <a:prstGeom prst="rect">
            <a:avLst/>
          </a:prstGeom>
          <a:noFill/>
        </p:spPr>
        <p:txBody>
          <a:bodyPr wrap="none" rtlCol="0">
            <a:spAutoFit/>
          </a:bodyPr>
          <a:lstStyle/>
          <a:p>
            <a:r>
              <a:rPr lang="en-US" sz="3600" dirty="0">
                <a:hlinkClick r:id="rId4"/>
              </a:rPr>
              <a:t>sean.gordons@gmail.com</a:t>
            </a:r>
            <a:r>
              <a:rPr lang="en-US" sz="3600" dirty="0"/>
              <a:t> </a:t>
            </a:r>
          </a:p>
          <a:p>
            <a:r>
              <a:rPr lang="en-US" sz="3600" dirty="0">
                <a:hlinkClick r:id="rId5"/>
              </a:rPr>
              <a:t>github.com/scgordon/mars</a:t>
            </a:r>
            <a:endParaRPr lang="en-US" sz="3600" dirty="0"/>
          </a:p>
        </p:txBody>
      </p:sp>
    </p:spTree>
    <p:extLst>
      <p:ext uri="{BB962C8B-B14F-4D97-AF65-F5344CB8AC3E}">
        <p14:creationId xmlns:p14="http://schemas.microsoft.com/office/powerpoint/2010/main" val="311740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1720189"/>
            <a:ext cx="4563472" cy="3592830"/>
          </a:xfrm>
        </p:spPr>
        <p:txBody>
          <a:bodyPr/>
          <a:lstStyle/>
          <a:p>
            <a:pPr marL="0" indent="0">
              <a:buNone/>
            </a:pPr>
            <a:r>
              <a:rPr lang="en-US" dirty="0"/>
              <a:t>Metadata Librarianship (and it’s a team effort) needs to ensure the long term and effective and equitable discovery and access to the libraries digital objects and collections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Metadata Librarianship</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3"/>
          <a:stretch>
            <a:fillRect/>
          </a:stretch>
        </p:blipFill>
        <p:spPr>
          <a:xfrm>
            <a:off x="6184669" y="1555908"/>
            <a:ext cx="5343109" cy="4776415"/>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4"/>
              </a:rPr>
              <a:t>http://</a:t>
            </a:r>
            <a:r>
              <a:rPr lang="en-US" dirty="0" err="1">
                <a:hlinkClick r:id="rId4"/>
              </a:rPr>
              <a:t>www.dcc.ac.uk</a:t>
            </a:r>
            <a:r>
              <a:rPr lang="en-US" dirty="0">
                <a:hlinkClick r:id="rId4"/>
              </a:rPr>
              <a:t>/resources/curation-lifecycle-model</a:t>
            </a:r>
            <a:endParaRPr lang="en-US" dirty="0"/>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Considering the user’s point of view</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1182030" y="1708458"/>
            <a:ext cx="9099394" cy="4603750"/>
          </a:xfrm>
        </p:spPr>
        <p:txBody>
          <a:bodyPr>
            <a:normAutofit/>
          </a:bodyPr>
          <a:lstStyle/>
          <a:p>
            <a:r>
              <a:rPr lang="en-US" dirty="0"/>
              <a:t>Quality metadata is subjective. </a:t>
            </a:r>
          </a:p>
          <a:p>
            <a:r>
              <a:rPr lang="en-US" dirty="0"/>
              <a:t>The needs of the user are paramount. </a:t>
            </a:r>
          </a:p>
          <a:p>
            <a:r>
              <a:rPr lang="en-US" dirty="0"/>
              <a:t> Metadata is created for the needs of the originating community.</a:t>
            </a:r>
          </a:p>
          <a:p>
            <a:r>
              <a:rPr lang="en-US" dirty="0"/>
              <a:t>The Library serves a diverse community of scholars. </a:t>
            </a:r>
          </a:p>
          <a:p>
            <a:r>
              <a:rPr lang="en-US" dirty="0"/>
              <a:t>They need different metadata to discover and use a Library resource.</a:t>
            </a:r>
          </a:p>
          <a:p>
            <a:r>
              <a:rPr lang="en-US" dirty="0"/>
              <a:t>For equitable discovery and access of resources the documentation use cases of the originating discipline are not enough. </a:t>
            </a:r>
          </a:p>
          <a:p>
            <a:pPr marL="0" indent="0">
              <a:buNone/>
            </a:pPr>
            <a:endParaRPr lang="en-US" dirty="0"/>
          </a:p>
          <a:p>
            <a:endParaRPr lang="en-US" dirty="0"/>
          </a:p>
        </p:txBody>
      </p:sp>
    </p:spTree>
    <p:extLst>
      <p:ext uri="{BB962C8B-B14F-4D97-AF65-F5344CB8AC3E}">
        <p14:creationId xmlns:p14="http://schemas.microsoft.com/office/powerpoint/2010/main" val="13573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9448-93D0-BD42-9D0F-5BCF60DD814F}"/>
              </a:ext>
            </a:extLst>
          </p:cNvPr>
          <p:cNvSpPr>
            <a:spLocks noGrp="1"/>
          </p:cNvSpPr>
          <p:nvPr>
            <p:ph type="title"/>
          </p:nvPr>
        </p:nvSpPr>
        <p:spPr/>
        <p:txBody>
          <a:bodyPr/>
          <a:lstStyle/>
          <a:p>
            <a:r>
              <a:rPr lang="en-US" dirty="0"/>
              <a:t>Metadata Improvement</a:t>
            </a:r>
          </a:p>
        </p:txBody>
      </p:sp>
      <p:sp>
        <p:nvSpPr>
          <p:cNvPr id="3" name="Content Placeholder 2">
            <a:extLst>
              <a:ext uri="{FF2B5EF4-FFF2-40B4-BE49-F238E27FC236}">
                <a16:creationId xmlns:a16="http://schemas.microsoft.com/office/drawing/2014/main" id="{144515C2-88B4-3444-82DF-D131685BAD22}"/>
              </a:ext>
            </a:extLst>
          </p:cNvPr>
          <p:cNvSpPr>
            <a:spLocks noGrp="1"/>
          </p:cNvSpPr>
          <p:nvPr>
            <p:ph idx="1"/>
          </p:nvPr>
        </p:nvSpPr>
        <p:spPr>
          <a:xfrm>
            <a:off x="1167937" y="2645162"/>
            <a:ext cx="9827165" cy="1748418"/>
          </a:xfrm>
        </p:spPr>
        <p:txBody>
          <a:bodyPr>
            <a:normAutofit fontScale="92500"/>
          </a:bodyPr>
          <a:lstStyle/>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Tree>
    <p:extLst>
      <p:ext uri="{BB962C8B-B14F-4D97-AF65-F5344CB8AC3E}">
        <p14:creationId xmlns:p14="http://schemas.microsoft.com/office/powerpoint/2010/main" val="415911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3" y="2220686"/>
            <a:ext cx="4162876" cy="2779331"/>
          </a:xfrm>
        </p:spPr>
        <p:txBody>
          <a:bodyPr>
            <a:normAutofit fontScale="92500" lnSpcReduction="20000"/>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3"/>
          <a:stretch>
            <a:fillRect/>
          </a:stretch>
        </p:blipFill>
        <p:spPr>
          <a:xfrm>
            <a:off x="5271044" y="1815278"/>
            <a:ext cx="5423081" cy="407200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156960"/>
            <a:ext cx="6699270" cy="369332"/>
          </a:xfrm>
          <a:prstGeom prst="rect">
            <a:avLst/>
          </a:prstGeom>
          <a:noFill/>
        </p:spPr>
        <p:txBody>
          <a:bodyPr wrap="none" rtlCol="0">
            <a:spAutoFit/>
          </a:bodyPr>
          <a:lstStyle/>
          <a:p>
            <a:r>
              <a:rPr lang="en-US" dirty="0">
                <a:hlinkClick r:id="rId4"/>
              </a:rPr>
              <a:t>https://cadmans.weebly.com/introduction-to-earth-science.html</a:t>
            </a:r>
            <a:r>
              <a:rPr lang="en-US" dirty="0"/>
              <a:t> </a:t>
            </a:r>
          </a:p>
        </p:txBody>
      </p:sp>
    </p:spTree>
    <p:extLst>
      <p:ext uri="{BB962C8B-B14F-4D97-AF65-F5344CB8AC3E}">
        <p14:creationId xmlns:p14="http://schemas.microsoft.com/office/powerpoint/2010/main" val="298988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464526"/>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p:txBody>
      </p:sp>
    </p:spTree>
    <p:extLst>
      <p:ext uri="{BB962C8B-B14F-4D97-AF65-F5344CB8AC3E}">
        <p14:creationId xmlns:p14="http://schemas.microsoft.com/office/powerpoint/2010/main" val="248987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601663"/>
            <a:ext cx="9527176" cy="508000"/>
          </a:xfrm>
        </p:spPr>
        <p:txBody>
          <a:bodyPr/>
          <a:lstStyle/>
          <a:p>
            <a:r>
              <a:rPr lang="en-US" dirty="0"/>
              <a:t>Metadata recommendation: Directory Interchange Format</a:t>
            </a:r>
          </a:p>
        </p:txBody>
      </p:sp>
      <p:sp>
        <p:nvSpPr>
          <p:cNvPr id="3" name="Slide Number Placeholder 2"/>
          <p:cNvSpPr>
            <a:spLocks noGrp="1"/>
          </p:cNvSpPr>
          <p:nvPr>
            <p:ph type="sldNum" sz="quarter" idx="12"/>
          </p:nvPr>
        </p:nvSpPr>
        <p:spPr/>
        <p:txBody>
          <a:bodyPr/>
          <a:lstStyle/>
          <a:p>
            <a:fld id="{00A2B324-5D90-4399-9765-5D55AF61633A}" type="slidenum">
              <a:rPr lang="en-US" smtClean="0"/>
              <a:pPr/>
              <a:t>8</a:t>
            </a:fld>
            <a:endParaRPr lang="en-US"/>
          </a:p>
        </p:txBody>
      </p:sp>
      <p:pic>
        <p:nvPicPr>
          <p:cNvPr id="4" name="Picture 3"/>
          <p:cNvPicPr>
            <a:picLocks noChangeAspect="1"/>
          </p:cNvPicPr>
          <p:nvPr/>
        </p:nvPicPr>
        <p:blipFill>
          <a:blip r:embed="rId3"/>
          <a:stretch>
            <a:fillRect/>
          </a:stretch>
        </p:blipFill>
        <p:spPr>
          <a:xfrm>
            <a:off x="1887621" y="1120701"/>
            <a:ext cx="3990526" cy="5186362"/>
          </a:xfrm>
          <a:prstGeom prst="rect">
            <a:avLst/>
          </a:prstGeom>
        </p:spPr>
      </p:pic>
      <p:pic>
        <p:nvPicPr>
          <p:cNvPr id="5" name="Picture 4"/>
          <p:cNvPicPr>
            <a:picLocks noChangeAspect="1"/>
          </p:cNvPicPr>
          <p:nvPr/>
        </p:nvPicPr>
        <p:blipFill>
          <a:blip r:embed="rId4"/>
          <a:stretch>
            <a:fillRect/>
          </a:stretch>
        </p:blipFill>
        <p:spPr>
          <a:xfrm>
            <a:off x="6340361" y="1321001"/>
            <a:ext cx="3955233" cy="5185457"/>
          </a:xfrm>
          <a:prstGeom prst="rect">
            <a:avLst/>
          </a:prstGeom>
        </p:spPr>
      </p:pic>
      <p:sp>
        <p:nvSpPr>
          <p:cNvPr id="6" name="TextBox 5"/>
          <p:cNvSpPr txBox="1"/>
          <p:nvPr/>
        </p:nvSpPr>
        <p:spPr>
          <a:xfrm>
            <a:off x="3081689" y="3228691"/>
            <a:ext cx="1602390"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Required</a:t>
            </a:r>
          </a:p>
        </p:txBody>
      </p:sp>
      <p:sp>
        <p:nvSpPr>
          <p:cNvPr id="7" name="TextBox 6"/>
          <p:cNvSpPr txBox="1"/>
          <p:nvPr/>
        </p:nvSpPr>
        <p:spPr>
          <a:xfrm>
            <a:off x="2571300" y="4781773"/>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8" name="TextBox 7"/>
          <p:cNvSpPr txBox="1"/>
          <p:nvPr/>
        </p:nvSpPr>
        <p:spPr>
          <a:xfrm>
            <a:off x="7006392" y="1859795"/>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9" name="TextBox 8"/>
          <p:cNvSpPr txBox="1"/>
          <p:nvPr/>
        </p:nvSpPr>
        <p:spPr>
          <a:xfrm>
            <a:off x="7006392" y="3994516"/>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Suggested</a:t>
            </a:r>
          </a:p>
        </p:txBody>
      </p:sp>
      <p:sp>
        <p:nvSpPr>
          <p:cNvPr id="10" name="TextBox 9">
            <a:extLst>
              <a:ext uri="{FF2B5EF4-FFF2-40B4-BE49-F238E27FC236}">
                <a16:creationId xmlns:a16="http://schemas.microsoft.com/office/drawing/2014/main" id="{6C81FE1C-1685-1B4F-BDEF-0F40FC5375E4}"/>
              </a:ext>
            </a:extLst>
          </p:cNvPr>
          <p:cNvSpPr txBox="1"/>
          <p:nvPr/>
        </p:nvSpPr>
        <p:spPr>
          <a:xfrm>
            <a:off x="2154325" y="6438766"/>
            <a:ext cx="4019049" cy="369332"/>
          </a:xfrm>
          <a:prstGeom prst="rect">
            <a:avLst/>
          </a:prstGeom>
          <a:noFill/>
        </p:spPr>
        <p:txBody>
          <a:bodyPr wrap="none" rtlCol="0">
            <a:spAutoFit/>
          </a:bodyPr>
          <a:lstStyle/>
          <a:p>
            <a:r>
              <a:rPr lang="en-US" dirty="0">
                <a:hlinkClick r:id="rId5"/>
              </a:rPr>
              <a:t>https://</a:t>
            </a:r>
            <a:r>
              <a:rPr lang="en-US" dirty="0" err="1">
                <a:hlinkClick r:id="rId5"/>
              </a:rPr>
              <a:t>gcmd.nasa.gov</a:t>
            </a:r>
            <a:r>
              <a:rPr lang="en-US" dirty="0">
                <a:hlinkClick r:id="rId5"/>
              </a:rPr>
              <a:t>/add/</a:t>
            </a:r>
            <a:r>
              <a:rPr lang="en-US" err="1">
                <a:hlinkClick r:id="rId5"/>
              </a:rPr>
              <a:t>difguide</a:t>
            </a:r>
            <a:r>
              <a:rPr lang="en-US">
                <a:hlinkClick r:id="rId5"/>
              </a:rPr>
              <a:t>/</a:t>
            </a:r>
            <a:r>
              <a:rPr lang="en-US" dirty="0"/>
              <a:t> </a:t>
            </a:r>
          </a:p>
        </p:txBody>
      </p:sp>
    </p:spTree>
    <p:extLst>
      <p:ext uri="{BB962C8B-B14F-4D97-AF65-F5344CB8AC3E}">
        <p14:creationId xmlns:p14="http://schemas.microsoft.com/office/powerpoint/2010/main" val="406659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Recommendation Completeness as a quality metric</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595154"/>
            <a:ext cx="10502900" cy="3627846"/>
          </a:xfrm>
        </p:spPr>
        <p:txBody>
          <a:bodyPr>
            <a:normAutofit/>
          </a:bodyPr>
          <a:lstStyle/>
          <a:p>
            <a:r>
              <a:rPr lang="en-US" dirty="0"/>
              <a:t>However many of the concepts in these standards and recommendations are the same, or very similar</a:t>
            </a:r>
          </a:p>
          <a:p>
            <a:r>
              <a:rPr lang="en-US" dirty="0"/>
              <a:t>By focusing on the similarities we can crosswalk these standards and recommendations into a conceptual framework.</a:t>
            </a:r>
          </a:p>
        </p:txBody>
      </p:sp>
    </p:spTree>
    <p:extLst>
      <p:ext uri="{BB962C8B-B14F-4D97-AF65-F5344CB8AC3E}">
        <p14:creationId xmlns:p14="http://schemas.microsoft.com/office/powerpoint/2010/main" val="2200940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10492</TotalTime>
  <Words>1965</Words>
  <Application>Microsoft Macintosh PowerPoint</Application>
  <PresentationFormat>Widescreen</PresentationFormat>
  <Paragraphs>236</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ＭＳ Ｐゴシック</vt:lpstr>
      <vt:lpstr>ＭＳ Ｐゴシック</vt:lpstr>
      <vt:lpstr>Arial</vt:lpstr>
      <vt:lpstr>Calibri</vt:lpstr>
      <vt:lpstr>Helvetica</vt:lpstr>
      <vt:lpstr>Helvetica Light</vt:lpstr>
      <vt:lpstr>Times New Roman</vt:lpstr>
      <vt:lpstr>1_Master layout</vt:lpstr>
      <vt:lpstr>How do emerging library technologies and trends influence the Metadata Librarian’s work in ensuring long-term, effective, and equitable discovery and access to the Libraries’ digital objects and collections? </vt:lpstr>
      <vt:lpstr>Quantitative analysis of metadata to serve the needs of a diverse community of users</vt:lpstr>
      <vt:lpstr>The story</vt:lpstr>
      <vt:lpstr>Considering the user’s point of view</vt:lpstr>
      <vt:lpstr>Metadata Improvement</vt:lpstr>
      <vt:lpstr>Earth Sciences: many communities, many needs</vt:lpstr>
      <vt:lpstr>Metadata Recommendations</vt:lpstr>
      <vt:lpstr>Metadata recommendation: Directory Interchange Format</vt:lpstr>
      <vt:lpstr>Recommendation Completeness as a quality metric</vt:lpstr>
      <vt:lpstr>PowerPoint Presentation</vt:lpstr>
      <vt:lpstr>(meta)Data Analysis</vt:lpstr>
      <vt:lpstr>PowerPoint Presentation</vt:lpstr>
      <vt:lpstr>Improvement Guidance</vt:lpstr>
      <vt:lpstr>Reporting Across Collections, Standards, and Resource Types</vt:lpstr>
      <vt:lpstr>PowerPoint Presentation</vt:lpstr>
      <vt:lpstr>Guidance Documentation </vt:lpstr>
      <vt:lpstr>PowerPoint Presentation</vt:lpstr>
      <vt:lpstr>Case Study: BCO-DMO’s GeoTraces Collection</vt:lpstr>
      <vt:lpstr>Metrics for Managers </vt:lpstr>
      <vt:lpstr>Measuring the improvement effort results and refining the rubrics</vt:lpstr>
      <vt:lpstr>Emergent tech and trends to utilize along the way </vt:lpstr>
      <vt:lpstr>The future is intersectional</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104</cp:revision>
  <dcterms:created xsi:type="dcterms:W3CDTF">2018-06-03T18:54:36Z</dcterms:created>
  <dcterms:modified xsi:type="dcterms:W3CDTF">2018-06-13T12:57:58Z</dcterms:modified>
</cp:coreProperties>
</file>